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57" r:id="rId7"/>
    <p:sldId id="264" r:id="rId8"/>
    <p:sldId id="265" r:id="rId9"/>
    <p:sldId id="266" r:id="rId10"/>
    <p:sldId id="258" r:id="rId11"/>
    <p:sldId id="263" r:id="rId12"/>
    <p:sldId id="268" r:id="rId13"/>
    <p:sldId id="269" r:id="rId14"/>
    <p:sldId id="267" r:id="rId15"/>
    <p:sldId id="271" r:id="rId16"/>
    <p:sldId id="272" r:id="rId17"/>
    <p:sldId id="261" r:id="rId18"/>
    <p:sldId id="26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19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995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movie.png" descr="pasted-movie.png"/>
          <p:cNvPicPr>
            <a:picLocks noChangeAspect="1"/>
          </p:cNvPicPr>
          <p:nvPr/>
        </p:nvPicPr>
        <p:blipFill>
          <a:blip r:embed="rId2"/>
          <a:srcRect t="7411" b="7411"/>
          <a:stretch>
            <a:fillRect/>
          </a:stretch>
        </p:blipFill>
        <p:spPr>
          <a:xfrm>
            <a:off x="0" y="-31763"/>
            <a:ext cx="12192000" cy="692152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38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39" name="Google Shape;36;p10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назви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48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49" name="Google Shape;43;p11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Google Shape;44;p11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1" name="Google Shape;45;p11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назв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назви</a:t>
            </a:r>
          </a:p>
        </p:txBody>
      </p:sp>
      <p:sp>
        <p:nvSpPr>
          <p:cNvPr id="75" name="Основний текст, рівень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76" name="Google Shape;61;p14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Текст назви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назви</a:t>
            </a:r>
          </a:p>
        </p:txBody>
      </p:sp>
      <p:sp>
        <p:nvSpPr>
          <p:cNvPr id="85" name="Google Shape;67;p15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Основний текст, рівень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назв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95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назви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Текст назви</a:t>
            </a:r>
          </a:p>
        </p:txBody>
      </p:sp>
      <p:sp>
        <p:nvSpPr>
          <p:cNvPr id="104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назви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" name="Основний текст, рівень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Основний текст, рівень 1</a:t>
            </a:r>
          </a:p>
          <a:p>
            <a:pPr lvl="1"/>
            <a:r>
              <a:t>Основний текст, рівень 2</a:t>
            </a:r>
          </a:p>
          <a:p>
            <a:pPr lvl="2"/>
            <a:r>
              <a:t>Основний текст, рівень 3</a:t>
            </a:r>
          </a:p>
          <a:p>
            <a:pPr lvl="3"/>
            <a:r>
              <a:t>Основний текст, рівень 4</a:t>
            </a:r>
          </a:p>
          <a:p>
            <a:pPr lvl="4"/>
            <a:r>
              <a:t>Основний текст, рівень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asted-mov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19056"/>
          <a:stretch/>
        </p:blipFill>
        <p:spPr>
          <a:xfrm>
            <a:off x="7401406" y="185737"/>
            <a:ext cx="4014391" cy="6486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3" y="0"/>
                </a:moveTo>
                <a:lnTo>
                  <a:pt x="3203" y="75"/>
                </a:lnTo>
                <a:lnTo>
                  <a:pt x="3212" y="776"/>
                </a:lnTo>
                <a:lnTo>
                  <a:pt x="3212" y="9731"/>
                </a:lnTo>
                <a:lnTo>
                  <a:pt x="0" y="9731"/>
                </a:lnTo>
                <a:lnTo>
                  <a:pt x="0" y="19028"/>
                </a:lnTo>
                <a:lnTo>
                  <a:pt x="6142" y="19028"/>
                </a:lnTo>
                <a:lnTo>
                  <a:pt x="6142" y="21600"/>
                </a:lnTo>
                <a:lnTo>
                  <a:pt x="21600" y="21600"/>
                </a:lnTo>
                <a:lnTo>
                  <a:pt x="21600" y="5896"/>
                </a:lnTo>
                <a:lnTo>
                  <a:pt x="20005" y="5896"/>
                </a:lnTo>
                <a:lnTo>
                  <a:pt x="20005" y="0"/>
                </a:lnTo>
                <a:lnTo>
                  <a:pt x="3323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15" name="Прямокутник 4"/>
          <p:cNvSpPr txBox="1"/>
          <p:nvPr/>
        </p:nvSpPr>
        <p:spPr>
          <a:xfrm>
            <a:off x="574793" y="6388432"/>
            <a:ext cx="221603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uk-UA" dirty="0"/>
              <a:t>08.08.2025</a:t>
            </a:r>
            <a:endParaRPr dirty="0"/>
          </a:p>
        </p:txBody>
      </p:sp>
      <p:sp>
        <p:nvSpPr>
          <p:cNvPr id="116" name="ЗАГОЛОВОК"/>
          <p:cNvSpPr txBox="1"/>
          <p:nvPr/>
        </p:nvSpPr>
        <p:spPr>
          <a:xfrm>
            <a:off x="574792" y="2610561"/>
            <a:ext cx="6635551" cy="3176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10000"/>
              </a:lnSpc>
              <a:defRPr sz="29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2300" dirty="0"/>
              <a:t>Участь територіальних громад у експериментальному проекті із закупівлі соціальної послуги з комплексного розвитку та догляду дітей з інвалідністю, Постанова КМУ від 25.06.2025 №764 «Про реалізацію експериментального проекту із закупівлі соціальної послуги з комплексного розвитку та догляду дітей з інвалідністю»</a:t>
            </a:r>
            <a:endParaRPr sz="2300" dirty="0"/>
          </a:p>
        </p:txBody>
      </p:sp>
      <p:sp>
        <p:nvSpPr>
          <p:cNvPr id="117" name="Прямокутник"/>
          <p:cNvSpPr/>
          <p:nvPr/>
        </p:nvSpPr>
        <p:spPr>
          <a:xfrm>
            <a:off x="383731" y="660227"/>
            <a:ext cx="1270001" cy="167152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18" name="Лінія"/>
          <p:cNvSpPr/>
          <p:nvPr/>
        </p:nvSpPr>
        <p:spPr>
          <a:xfrm flipV="1">
            <a:off x="8532060" y="5377204"/>
            <a:ext cx="1" cy="131732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9" name="Лінія"/>
          <p:cNvSpPr/>
          <p:nvPr/>
        </p:nvSpPr>
        <p:spPr>
          <a:xfrm>
            <a:off x="7605076" y="5908662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Лінія"/>
          <p:cNvSpPr/>
          <p:nvPr/>
        </p:nvSpPr>
        <p:spPr>
          <a:xfrm>
            <a:off x="7605076" y="3114817"/>
            <a:ext cx="734352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Лінія"/>
          <p:cNvSpPr/>
          <p:nvPr/>
        </p:nvSpPr>
        <p:spPr>
          <a:xfrm flipV="1">
            <a:off x="11120373" y="1301489"/>
            <a:ext cx="1" cy="131732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Лінія"/>
          <p:cNvSpPr/>
          <p:nvPr/>
        </p:nvSpPr>
        <p:spPr>
          <a:xfrm>
            <a:off x="10193390" y="1960153"/>
            <a:ext cx="1853968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Лінія"/>
          <p:cNvSpPr/>
          <p:nvPr/>
        </p:nvSpPr>
        <p:spPr>
          <a:xfrm flipV="1">
            <a:off x="7972252" y="2456153"/>
            <a:ext cx="1" cy="131732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77" y="743803"/>
            <a:ext cx="2776583" cy="1265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D69CA-0330-2E62-BF61-AFF2B81FC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CB85721A-F2F1-E02B-5A3C-8FDEE71FC1DC}"/>
              </a:ext>
            </a:extLst>
          </p:cNvPr>
          <p:cNvSpPr/>
          <p:nvPr/>
        </p:nvSpPr>
        <p:spPr>
          <a:xfrm>
            <a:off x="930" y="1419897"/>
            <a:ext cx="12207479" cy="186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64CA04EB-3AF3-0BCD-B64E-BB965408A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DA4B4CE3-E246-C127-A92C-62A156C8C73C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8DB7B278-ADD0-6135-EEDB-EAC4BA2020C3}"/>
              </a:ext>
            </a:extLst>
          </p:cNvPr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2D8528E6-B494-24A6-0856-8CEBC3527000}"/>
              </a:ext>
            </a:extLst>
          </p:cNvPr>
          <p:cNvSpPr txBox="1"/>
          <p:nvPr/>
        </p:nvSpPr>
        <p:spPr>
          <a:xfrm>
            <a:off x="524940" y="1871380"/>
            <a:ext cx="10707285" cy="5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2800"/>
              <a:t>5. </a:t>
            </a:r>
            <a:r>
              <a:rPr lang="ru-RU" sz="2800" err="1"/>
              <a:t>Підготовка</a:t>
            </a:r>
            <a:r>
              <a:rPr lang="ru-RU" sz="2800"/>
              <a:t> </a:t>
            </a:r>
            <a:r>
              <a:rPr lang="ru-RU" sz="2800" err="1"/>
              <a:t>документів</a:t>
            </a:r>
            <a:r>
              <a:rPr lang="ru-RU" sz="2800"/>
              <a:t> для </a:t>
            </a:r>
            <a:r>
              <a:rPr lang="ru-RU" sz="2800" err="1"/>
              <a:t>подання</a:t>
            </a:r>
            <a:endParaRPr sz="2800"/>
          </a:p>
        </p:txBody>
      </p:sp>
      <p:sp>
        <p:nvSpPr>
          <p:cNvPr id="131" name="ТЕКСТ…">
            <a:extLst>
              <a:ext uri="{FF2B5EF4-FFF2-40B4-BE49-F238E27FC236}">
                <a16:creationId xmlns:a16="http://schemas.microsoft.com/office/drawing/2014/main" id="{A6553551-ABDC-834E-BC89-B62124E9D822}"/>
              </a:ext>
            </a:extLst>
          </p:cNvPr>
          <p:cNvSpPr txBox="1"/>
          <p:nvPr/>
        </p:nvSpPr>
        <p:spPr>
          <a:xfrm>
            <a:off x="417295" y="3283397"/>
            <a:ext cx="11159639" cy="125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uk-UA" sz="1900" b="1"/>
              <a:t>5.1 </a:t>
            </a:r>
            <a:r>
              <a:rPr lang="ru-RU" sz="1800" b="1" err="1">
                <a:solidFill>
                  <a:schemeClr val="tx1"/>
                </a:solidFill>
                <a:latin typeface="+mj-lt"/>
              </a:rPr>
              <a:t>Основні</a:t>
            </a:r>
            <a:r>
              <a:rPr lang="ru-RU" sz="1800" b="1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1" err="1">
                <a:solidFill>
                  <a:schemeClr val="tx1"/>
                </a:solidFill>
                <a:latin typeface="+mj-lt"/>
              </a:rPr>
              <a:t>документи</a:t>
            </a:r>
            <a:endParaRPr lang="ru-RU" sz="1800" b="1">
              <a:solidFill>
                <a:schemeClr val="tx1"/>
              </a:solidFill>
              <a:latin typeface="+mj-lt"/>
            </a:endParaRP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 err="1"/>
              <a:t>Супровідний</a:t>
            </a:r>
            <a:r>
              <a:rPr lang="ru-RU" sz="1500"/>
              <a:t> лист </a:t>
            </a:r>
            <a:r>
              <a:rPr lang="ru-RU" sz="1500" err="1"/>
              <a:t>від</a:t>
            </a:r>
            <a:r>
              <a:rPr lang="ru-RU" sz="1500"/>
              <a:t> </a:t>
            </a:r>
            <a:r>
              <a:rPr lang="ru-RU" sz="1500" err="1"/>
              <a:t>територіальної</a:t>
            </a:r>
            <a:r>
              <a:rPr lang="ru-RU" sz="1500"/>
              <a:t> </a:t>
            </a:r>
            <a:r>
              <a:rPr lang="ru-RU" sz="1500" err="1"/>
              <a:t>громади</a:t>
            </a:r>
            <a:r>
              <a:rPr lang="ru-RU" sz="1500"/>
              <a:t> (</a:t>
            </a:r>
            <a:r>
              <a:rPr lang="ru-RU" sz="1500" err="1"/>
              <a:t>підписаний</a:t>
            </a:r>
            <a:r>
              <a:rPr lang="ru-RU" sz="1500"/>
              <a:t> </a:t>
            </a:r>
            <a:r>
              <a:rPr lang="ru-RU" sz="1500" err="1"/>
              <a:t>керівником</a:t>
            </a:r>
            <a:r>
              <a:rPr lang="ru-RU" sz="1500"/>
              <a:t> </a:t>
            </a:r>
            <a:r>
              <a:rPr lang="ru-RU" sz="1500" err="1"/>
              <a:t>або</a:t>
            </a:r>
            <a:r>
              <a:rPr lang="ru-RU" sz="1500"/>
              <a:t> </a:t>
            </a:r>
            <a:r>
              <a:rPr lang="ru-RU" sz="1500" err="1"/>
              <a:t>уповноваженою</a:t>
            </a:r>
            <a:r>
              <a:rPr lang="ru-RU" sz="1500"/>
              <a:t> особою).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 err="1"/>
              <a:t>Заява</a:t>
            </a:r>
            <a:r>
              <a:rPr lang="ru-RU" sz="1500"/>
              <a:t> в </a:t>
            </a:r>
            <a:r>
              <a:rPr lang="ru-RU" sz="1500" err="1"/>
              <a:t>електронній</a:t>
            </a:r>
            <a:r>
              <a:rPr lang="ru-RU" sz="1500"/>
              <a:t> </a:t>
            </a:r>
            <a:r>
              <a:rPr lang="ru-RU" sz="1500" err="1"/>
              <a:t>формі</a:t>
            </a:r>
            <a:r>
              <a:rPr lang="ru-RU" sz="1500"/>
              <a:t> (</a:t>
            </a:r>
            <a:r>
              <a:rPr lang="ru-RU" sz="1500" err="1"/>
              <a:t>підписана</a:t>
            </a:r>
            <a:r>
              <a:rPr lang="ru-RU" sz="1500"/>
              <a:t> </a:t>
            </a:r>
            <a:r>
              <a:rPr lang="ru-RU" sz="1500" err="1"/>
              <a:t>керівником</a:t>
            </a:r>
            <a:r>
              <a:rPr lang="ru-RU" sz="1500"/>
              <a:t> </a:t>
            </a:r>
            <a:r>
              <a:rPr lang="ru-RU" sz="1500" err="1"/>
              <a:t>уповноваженого</a:t>
            </a:r>
            <a:r>
              <a:rPr lang="ru-RU" sz="1500"/>
              <a:t> органу).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734067-34DC-CDBD-82E9-E3E7ECB2D6FC}"/>
              </a:ext>
            </a:extLst>
          </p:cNvPr>
          <p:cNvSpPr txBox="1"/>
          <p:nvPr/>
        </p:nvSpPr>
        <p:spPr>
          <a:xfrm>
            <a:off x="417295" y="4288272"/>
            <a:ext cx="107094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800" b="1">
                <a:latin typeface="+mj-lt"/>
              </a:rPr>
              <a:t>5.2 Додаткові документи до заяви</a:t>
            </a:r>
            <a:endParaRPr lang="uk-UA" sz="180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5767EA-3FAE-4503-CE5B-24A5ACB2E159}"/>
              </a:ext>
            </a:extLst>
          </p:cNvPr>
          <p:cNvSpPr txBox="1"/>
          <p:nvPr/>
        </p:nvSpPr>
        <p:spPr>
          <a:xfrm>
            <a:off x="417295" y="4610892"/>
            <a:ext cx="4770341" cy="18610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Сканована</a:t>
            </a:r>
            <a:r>
              <a:rPr lang="ru-RU" sz="1400"/>
              <a:t> </a:t>
            </a:r>
            <a:r>
              <a:rPr lang="ru-RU" sz="1400" err="1"/>
              <a:t>копія</a:t>
            </a:r>
            <a:r>
              <a:rPr lang="ru-RU" sz="1400"/>
              <a:t> </a:t>
            </a:r>
            <a:r>
              <a:rPr lang="ru-RU" sz="1400" err="1"/>
              <a:t>рішення</a:t>
            </a:r>
            <a:r>
              <a:rPr lang="ru-RU" sz="14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Документи</a:t>
            </a:r>
            <a:r>
              <a:rPr lang="ru-RU" sz="1400"/>
              <a:t> про </a:t>
            </a:r>
            <a:r>
              <a:rPr lang="ru-RU" sz="1400" err="1"/>
              <a:t>приміщення</a:t>
            </a:r>
            <a:r>
              <a:rPr lang="ru-RU" sz="1400"/>
              <a:t> (</a:t>
            </a:r>
            <a:r>
              <a:rPr lang="ru-RU" sz="1400" err="1"/>
              <a:t>відповідність</a:t>
            </a:r>
            <a:r>
              <a:rPr lang="ru-RU" sz="1400"/>
              <a:t> </a:t>
            </a:r>
            <a:r>
              <a:rPr lang="ru-RU" sz="1400" err="1"/>
              <a:t>вимогам</a:t>
            </a:r>
            <a:r>
              <a:rPr lang="ru-RU" sz="1400"/>
              <a:t> </a:t>
            </a:r>
            <a:r>
              <a:rPr lang="ru-RU" sz="1400" err="1"/>
              <a:t>пунктів</a:t>
            </a:r>
            <a:r>
              <a:rPr lang="ru-RU" sz="1400"/>
              <a:t> 12-14 Порядку).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/>
              <a:t>Документ про </a:t>
            </a:r>
            <a:r>
              <a:rPr lang="ru-RU" sz="1400" err="1"/>
              <a:t>спеціально</a:t>
            </a:r>
            <a:r>
              <a:rPr lang="ru-RU" sz="1400"/>
              <a:t> </a:t>
            </a:r>
            <a:r>
              <a:rPr lang="ru-RU" sz="1400" err="1"/>
              <a:t>обладнаний</a:t>
            </a:r>
            <a:r>
              <a:rPr lang="ru-RU" sz="1400"/>
              <a:t> транспорт.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Інформація</a:t>
            </a:r>
            <a:r>
              <a:rPr lang="ru-RU" sz="1400"/>
              <a:t> про </a:t>
            </a:r>
            <a:r>
              <a:rPr lang="ru-RU" sz="1400" err="1"/>
              <a:t>надавача</a:t>
            </a:r>
            <a:r>
              <a:rPr lang="ru-RU" sz="1400"/>
              <a:t> (</a:t>
            </a:r>
            <a:r>
              <a:rPr lang="ru-RU" sz="1400" err="1"/>
              <a:t>згідно</a:t>
            </a:r>
            <a:r>
              <a:rPr lang="ru-RU" sz="1400"/>
              <a:t> з </a:t>
            </a:r>
            <a:r>
              <a:rPr lang="ru-RU" sz="1400" err="1"/>
              <a:t>вимогами</a:t>
            </a:r>
            <a:r>
              <a:rPr lang="ru-RU" sz="1400"/>
              <a:t>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Рішення</a:t>
            </a:r>
            <a:r>
              <a:rPr lang="ru-RU" sz="1400"/>
              <a:t> про </a:t>
            </a:r>
            <a:r>
              <a:rPr lang="ru-RU" sz="1400" err="1"/>
              <a:t>відбір</a:t>
            </a:r>
            <a:r>
              <a:rPr lang="ru-RU" sz="1400"/>
              <a:t> </a:t>
            </a:r>
            <a:r>
              <a:rPr lang="ru-RU" sz="1400" err="1"/>
              <a:t>надавача</a:t>
            </a:r>
            <a:r>
              <a:rPr lang="ru-RU" sz="1400"/>
              <a:t>.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910754-2A65-4934-F9C5-C21EC5765D69}"/>
              </a:ext>
            </a:extLst>
          </p:cNvPr>
          <p:cNvSpPr txBox="1"/>
          <p:nvPr/>
        </p:nvSpPr>
        <p:spPr>
          <a:xfrm>
            <a:off x="5869823" y="4657604"/>
            <a:ext cx="6111088" cy="1098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Витяг</a:t>
            </a:r>
            <a:r>
              <a:rPr lang="ru-RU" sz="1400"/>
              <a:t> з </a:t>
            </a:r>
            <a:r>
              <a:rPr lang="ru-RU" sz="1400" err="1"/>
              <a:t>Реєстру</a:t>
            </a:r>
            <a:r>
              <a:rPr lang="ru-RU" sz="1400"/>
              <a:t> </a:t>
            </a:r>
            <a:r>
              <a:rPr lang="ru-RU" sz="1400" err="1"/>
              <a:t>надавачів</a:t>
            </a:r>
            <a:r>
              <a:rPr lang="ru-RU" sz="1400"/>
              <a:t> та </a:t>
            </a:r>
            <a:r>
              <a:rPr lang="ru-RU" sz="1400" err="1"/>
              <a:t>отримувачів</a:t>
            </a:r>
            <a:r>
              <a:rPr lang="ru-RU" sz="1400"/>
              <a:t> </a:t>
            </a:r>
            <a:r>
              <a:rPr lang="ru-RU" sz="1400" err="1"/>
              <a:t>соціальних</a:t>
            </a:r>
            <a:r>
              <a:rPr lang="ru-RU" sz="1400"/>
              <a:t> </a:t>
            </a:r>
            <a:r>
              <a:rPr lang="ru-RU" sz="1400" err="1"/>
              <a:t>послуг</a:t>
            </a:r>
            <a:r>
              <a:rPr lang="ru-RU" sz="14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Довідка</a:t>
            </a:r>
            <a:r>
              <a:rPr lang="ru-RU" sz="1400"/>
              <a:t> ДПС про </a:t>
            </a:r>
            <a:r>
              <a:rPr lang="ru-RU" sz="1400" err="1"/>
              <a:t>відсутність</a:t>
            </a:r>
            <a:r>
              <a:rPr lang="ru-RU" sz="1400"/>
              <a:t> </a:t>
            </a:r>
            <a:r>
              <a:rPr lang="ru-RU" sz="1400" err="1"/>
              <a:t>заборгованості</a:t>
            </a:r>
            <a:r>
              <a:rPr lang="ru-RU" sz="14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Перелік</a:t>
            </a:r>
            <a:r>
              <a:rPr lang="ru-RU" sz="1400"/>
              <a:t> </a:t>
            </a:r>
            <a:r>
              <a:rPr lang="ru-RU" sz="1400" err="1"/>
              <a:t>фахівців</a:t>
            </a:r>
            <a:r>
              <a:rPr lang="ru-RU" sz="1400"/>
              <a:t> та </a:t>
            </a:r>
            <a:r>
              <a:rPr lang="ru-RU" sz="1400" err="1"/>
              <a:t>документи</a:t>
            </a:r>
            <a:r>
              <a:rPr lang="ru-RU" sz="1400"/>
              <a:t> про </a:t>
            </a:r>
            <a:r>
              <a:rPr lang="ru-RU" sz="1400" err="1"/>
              <a:t>їх</a:t>
            </a:r>
            <a:r>
              <a:rPr lang="ru-RU" sz="1400"/>
              <a:t> </a:t>
            </a:r>
            <a:r>
              <a:rPr lang="ru-RU" sz="1400" err="1"/>
              <a:t>кваліфікацію</a:t>
            </a:r>
            <a:r>
              <a:rPr lang="ru-RU" sz="14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/>
              <a:t>Меморандум (</a:t>
            </a:r>
            <a:r>
              <a:rPr lang="ru-RU" sz="1400" err="1"/>
              <a:t>погодження</a:t>
            </a:r>
            <a:r>
              <a:rPr lang="ru-RU" sz="1400"/>
              <a:t>) про </a:t>
            </a:r>
            <a:r>
              <a:rPr lang="ru-RU" sz="1400" err="1"/>
              <a:t>співпрацю</a:t>
            </a:r>
            <a:r>
              <a:rPr lang="ru-RU" sz="1400"/>
              <a:t> з </a:t>
            </a:r>
            <a:r>
              <a:rPr lang="ru-RU" sz="1400" err="1"/>
              <a:t>надавачем</a:t>
            </a:r>
            <a:r>
              <a:rPr lang="ru-RU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2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0DC4-EF66-BB2A-A4CD-570941989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округлений прямокутник">
            <a:extLst>
              <a:ext uri="{FF2B5EF4-FFF2-40B4-BE49-F238E27FC236}">
                <a16:creationId xmlns:a16="http://schemas.microsoft.com/office/drawing/2014/main" id="{9EDE18BF-4411-F324-C835-59D9BB004F10}"/>
              </a:ext>
            </a:extLst>
          </p:cNvPr>
          <p:cNvSpPr/>
          <p:nvPr/>
        </p:nvSpPr>
        <p:spPr>
          <a:xfrm rot="16200000">
            <a:off x="-131343" y="2404707"/>
            <a:ext cx="1140461" cy="388086"/>
          </a:xfrm>
          <a:prstGeom prst="roundRect">
            <a:avLst>
              <a:gd name="adj" fmla="val 49087"/>
            </a:avLst>
          </a:pr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4" name="pasted-image.pdf" descr="pasted-image.pdf">
            <a:extLst>
              <a:ext uri="{FF2B5EF4-FFF2-40B4-BE49-F238E27FC236}">
                <a16:creationId xmlns:a16="http://schemas.microsoft.com/office/drawing/2014/main" id="{2A5612E9-E393-1527-9D8B-4DE6918E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ЗАГОЛОВОК СЛАЙДУ">
            <a:extLst>
              <a:ext uri="{FF2B5EF4-FFF2-40B4-BE49-F238E27FC236}">
                <a16:creationId xmlns:a16="http://schemas.microsoft.com/office/drawing/2014/main" id="{FB9AE840-6BDB-1908-E72F-E9034A96896D}"/>
              </a:ext>
            </a:extLst>
          </p:cNvPr>
          <p:cNvSpPr txBox="1"/>
          <p:nvPr/>
        </p:nvSpPr>
        <p:spPr>
          <a:xfrm>
            <a:off x="417295" y="527877"/>
            <a:ext cx="3740766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/>
              <a:t>6. Подання заяви</a:t>
            </a:r>
          </a:p>
          <a:p>
            <a:endParaRPr/>
          </a:p>
        </p:txBody>
      </p:sp>
      <p:sp>
        <p:nvSpPr>
          <p:cNvPr id="136" name="Прямокутник">
            <a:extLst>
              <a:ext uri="{FF2B5EF4-FFF2-40B4-BE49-F238E27FC236}">
                <a16:creationId xmlns:a16="http://schemas.microsoft.com/office/drawing/2014/main" id="{756C5262-30F3-5EBE-8F22-FB51AEA1647D}"/>
              </a:ext>
            </a:extLst>
          </p:cNvPr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ТЕКСТ">
            <a:extLst>
              <a:ext uri="{FF2B5EF4-FFF2-40B4-BE49-F238E27FC236}">
                <a16:creationId xmlns:a16="http://schemas.microsoft.com/office/drawing/2014/main" id="{357EE153-7F91-692B-D004-656665EEF91A}"/>
              </a:ext>
            </a:extLst>
          </p:cNvPr>
          <p:cNvSpPr txBox="1"/>
          <p:nvPr/>
        </p:nvSpPr>
        <p:spPr>
          <a:xfrm>
            <a:off x="1290798" y="1879925"/>
            <a:ext cx="9179544" cy="2099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9568" tIns="99568" rIns="99568" bIns="99568">
            <a:spAutoFit/>
          </a:bodyPr>
          <a:lstStyle/>
          <a:p>
            <a:r>
              <a:rPr lang="uk-UA" sz="2000" b="1">
                <a:latin typeface="+mj-lt"/>
              </a:rPr>
              <a:t>6.1 Спосіб подання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900" b="1" err="1">
                <a:solidFill>
                  <a:srgbClr val="002060"/>
                </a:solidFill>
                <a:sym typeface="Helvetica"/>
              </a:rPr>
              <a:t>Електронна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адреса: info_konkurs@ispf.gov.ua.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900" b="1" err="1">
                <a:solidFill>
                  <a:srgbClr val="002060"/>
                </a:solidFill>
                <a:sym typeface="Helvetica"/>
              </a:rPr>
              <a:t>Обов'язково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: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кваліфікований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електронний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підпис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(КЕП).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900" b="1">
                <a:solidFill>
                  <a:srgbClr val="002060"/>
                </a:solidFill>
                <a:sym typeface="Helvetica"/>
              </a:rPr>
              <a:t>Формат: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сканований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вигляд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документів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800" b="1">
              <a:solidFill>
                <a:srgbClr val="002060"/>
              </a:solidFill>
              <a:sym typeface="Helvetica"/>
            </a:endParaRPr>
          </a:p>
          <a:p>
            <a:pPr lvl="1" defTabSz="622300">
              <a:lnSpc>
                <a:spcPct val="110000"/>
              </a:lnSpc>
              <a:buClr>
                <a:srgbClr val="DE9D41"/>
              </a:buClr>
              <a:buFont typeface="Arial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" name="ТЕКСТ">
            <a:extLst>
              <a:ext uri="{FF2B5EF4-FFF2-40B4-BE49-F238E27FC236}">
                <a16:creationId xmlns:a16="http://schemas.microsoft.com/office/drawing/2014/main" id="{785104F0-0C69-4010-A557-49EBCA881000}"/>
              </a:ext>
            </a:extLst>
          </p:cNvPr>
          <p:cNvSpPr txBox="1"/>
          <p:nvPr/>
        </p:nvSpPr>
        <p:spPr>
          <a:xfrm rot="16200000">
            <a:off x="3930" y="2458200"/>
            <a:ext cx="869914" cy="281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533400">
              <a:lnSpc>
                <a:spcPct val="110000"/>
              </a:lnSpc>
              <a:spcBef>
                <a:spcPts val="5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1800"/>
              <a:t>6.1</a:t>
            </a:r>
            <a:endParaRPr sz="1800"/>
          </a:p>
        </p:txBody>
      </p:sp>
      <p:sp>
        <p:nvSpPr>
          <p:cNvPr id="139" name="ТЕКСТ">
            <a:extLst>
              <a:ext uri="{FF2B5EF4-FFF2-40B4-BE49-F238E27FC236}">
                <a16:creationId xmlns:a16="http://schemas.microsoft.com/office/drawing/2014/main" id="{31EB6EED-3CAE-417B-E841-6FCE4916929F}"/>
              </a:ext>
            </a:extLst>
          </p:cNvPr>
          <p:cNvSpPr txBox="1"/>
          <p:nvPr/>
        </p:nvSpPr>
        <p:spPr>
          <a:xfrm>
            <a:off x="1506228" y="3694958"/>
            <a:ext cx="9179544" cy="41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9568" tIns="99568" rIns="99568" bIns="99568">
            <a:spAutoFit/>
          </a:bodyPr>
          <a:lstStyle/>
          <a:p>
            <a:pPr lvl="1" defTabSz="622300">
              <a:lnSpc>
                <a:spcPct val="110000"/>
              </a:lnSpc>
              <a:buClr>
                <a:srgbClr val="DE9D41"/>
              </a:buClr>
              <a:buFont typeface="Arial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" name="ТЕКСТ">
            <a:extLst>
              <a:ext uri="{FF2B5EF4-FFF2-40B4-BE49-F238E27FC236}">
                <a16:creationId xmlns:a16="http://schemas.microsoft.com/office/drawing/2014/main" id="{CE2B1B2F-2EE7-B94E-73AA-4EAD283BAF80}"/>
              </a:ext>
            </a:extLst>
          </p:cNvPr>
          <p:cNvSpPr txBox="1"/>
          <p:nvPr/>
        </p:nvSpPr>
        <p:spPr>
          <a:xfrm>
            <a:off x="1290798" y="5071683"/>
            <a:ext cx="9179544" cy="2048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99568" tIns="99568" rIns="99568" bIns="99568">
            <a:spAutoFit/>
          </a:bodyPr>
          <a:lstStyle/>
          <a:p>
            <a:r>
              <a:rPr lang="ru-RU" sz="2000" b="1">
                <a:latin typeface="+mj-lt"/>
              </a:rPr>
              <a:t>6.3 Дата </a:t>
            </a:r>
            <a:r>
              <a:rPr lang="ru-RU" sz="2000" b="1" err="1">
                <a:latin typeface="+mj-lt"/>
              </a:rPr>
              <a:t>подання</a:t>
            </a:r>
            <a:r>
              <a:rPr lang="ru-RU" sz="2000" b="1">
                <a:latin typeface="+mj-lt"/>
              </a:rPr>
              <a:t> заяви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900" b="1">
                <a:solidFill>
                  <a:srgbClr val="002060"/>
                </a:solidFill>
                <a:sym typeface="Helvetica"/>
              </a:rPr>
              <a:t>Датою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подання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вважається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дата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надходження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до Фонду з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усіма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документами,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що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підтверджується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скриншотом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екрану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з датою і часом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надсилання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800" b="1">
              <a:solidFill>
                <a:srgbClr val="002060"/>
              </a:solidFill>
              <a:sym typeface="Helvetica"/>
            </a:endParaRPr>
          </a:p>
          <a:p>
            <a:pPr lvl="1" defTabSz="622300">
              <a:lnSpc>
                <a:spcPct val="110000"/>
              </a:lnSpc>
              <a:buClr>
                <a:srgbClr val="DE9D41"/>
              </a:buClr>
              <a:buFont typeface="Arial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b="1">
              <a:solidFill>
                <a:srgbClr val="002060"/>
              </a:solidFill>
              <a:sym typeface="Helvetica"/>
            </a:endParaRPr>
          </a:p>
        </p:txBody>
      </p:sp>
      <p:sp>
        <p:nvSpPr>
          <p:cNvPr id="141" name="Заокруглений прямокутник">
            <a:extLst>
              <a:ext uri="{FF2B5EF4-FFF2-40B4-BE49-F238E27FC236}">
                <a16:creationId xmlns:a16="http://schemas.microsoft.com/office/drawing/2014/main" id="{F1493B93-250E-7946-0F3F-2909581264BD}"/>
              </a:ext>
            </a:extLst>
          </p:cNvPr>
          <p:cNvSpPr/>
          <p:nvPr/>
        </p:nvSpPr>
        <p:spPr>
          <a:xfrm rot="16200000">
            <a:off x="-278798" y="3966243"/>
            <a:ext cx="1435370" cy="388086"/>
          </a:xfrm>
          <a:prstGeom prst="roundRect">
            <a:avLst>
              <a:gd name="adj" fmla="val 49087"/>
            </a:avLst>
          </a:pr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2" name="ТЕКСТ">
            <a:extLst>
              <a:ext uri="{FF2B5EF4-FFF2-40B4-BE49-F238E27FC236}">
                <a16:creationId xmlns:a16="http://schemas.microsoft.com/office/drawing/2014/main" id="{8E50571E-1773-7722-FB65-38DBCA3A64D5}"/>
              </a:ext>
            </a:extLst>
          </p:cNvPr>
          <p:cNvSpPr txBox="1"/>
          <p:nvPr/>
        </p:nvSpPr>
        <p:spPr>
          <a:xfrm rot="16200000">
            <a:off x="-237709" y="4019735"/>
            <a:ext cx="1353192" cy="281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533400">
              <a:lnSpc>
                <a:spcPct val="110000"/>
              </a:lnSpc>
              <a:spcBef>
                <a:spcPts val="5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1800"/>
              <a:t>6.2</a:t>
            </a:r>
            <a:endParaRPr sz="1800"/>
          </a:p>
        </p:txBody>
      </p:sp>
      <p:sp>
        <p:nvSpPr>
          <p:cNvPr id="143" name="Заокруглений прямокутник">
            <a:extLst>
              <a:ext uri="{FF2B5EF4-FFF2-40B4-BE49-F238E27FC236}">
                <a16:creationId xmlns:a16="http://schemas.microsoft.com/office/drawing/2014/main" id="{930C020C-A03C-8EAA-93A5-3E4B2224CA84}"/>
              </a:ext>
            </a:extLst>
          </p:cNvPr>
          <p:cNvSpPr/>
          <p:nvPr/>
        </p:nvSpPr>
        <p:spPr>
          <a:xfrm rot="16200000">
            <a:off x="-196113" y="5634145"/>
            <a:ext cx="1270001" cy="388086"/>
          </a:xfrm>
          <a:prstGeom prst="roundRect">
            <a:avLst>
              <a:gd name="adj" fmla="val 49087"/>
            </a:avLst>
          </a:pr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ТЕКСТ">
            <a:extLst>
              <a:ext uri="{FF2B5EF4-FFF2-40B4-BE49-F238E27FC236}">
                <a16:creationId xmlns:a16="http://schemas.microsoft.com/office/drawing/2014/main" id="{5577F675-6DD4-0950-B4F3-202CA859825B}"/>
              </a:ext>
            </a:extLst>
          </p:cNvPr>
          <p:cNvSpPr txBox="1"/>
          <p:nvPr/>
        </p:nvSpPr>
        <p:spPr>
          <a:xfrm rot="16200000">
            <a:off x="-237709" y="5687637"/>
            <a:ext cx="1353192" cy="281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ctr" defTabSz="533400">
              <a:lnSpc>
                <a:spcPct val="110000"/>
              </a:lnSpc>
              <a:spcBef>
                <a:spcPts val="5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1800"/>
              <a:t>6.3</a:t>
            </a:r>
            <a:endParaRPr sz="1800"/>
          </a:p>
        </p:txBody>
      </p:sp>
      <p:sp>
        <p:nvSpPr>
          <p:cNvPr id="145" name="Лінія">
            <a:extLst>
              <a:ext uri="{FF2B5EF4-FFF2-40B4-BE49-F238E27FC236}">
                <a16:creationId xmlns:a16="http://schemas.microsoft.com/office/drawing/2014/main" id="{777C5A0B-EB8B-DCAB-6F10-4FB756337338}"/>
              </a:ext>
            </a:extLst>
          </p:cNvPr>
          <p:cNvSpPr/>
          <p:nvPr/>
        </p:nvSpPr>
        <p:spPr>
          <a:xfrm>
            <a:off x="848360" y="2598750"/>
            <a:ext cx="442438" cy="1"/>
          </a:xfrm>
          <a:prstGeom prst="line">
            <a:avLst/>
          </a:prstGeom>
          <a:ln w="25400">
            <a:solidFill>
              <a:srgbClr val="CFD8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6" name="Лінія">
            <a:extLst>
              <a:ext uri="{FF2B5EF4-FFF2-40B4-BE49-F238E27FC236}">
                <a16:creationId xmlns:a16="http://schemas.microsoft.com/office/drawing/2014/main" id="{767DC7A2-2283-ACC1-AE23-6AA88F9D5D9A}"/>
              </a:ext>
            </a:extLst>
          </p:cNvPr>
          <p:cNvSpPr/>
          <p:nvPr/>
        </p:nvSpPr>
        <p:spPr>
          <a:xfrm>
            <a:off x="848360" y="4042771"/>
            <a:ext cx="442438" cy="1"/>
          </a:xfrm>
          <a:prstGeom prst="line">
            <a:avLst/>
          </a:prstGeom>
          <a:ln w="25400">
            <a:solidFill>
              <a:srgbClr val="CFD8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7" name="Лінія">
            <a:extLst>
              <a:ext uri="{FF2B5EF4-FFF2-40B4-BE49-F238E27FC236}">
                <a16:creationId xmlns:a16="http://schemas.microsoft.com/office/drawing/2014/main" id="{3D920D71-61E4-CF90-481D-2BC834B811AD}"/>
              </a:ext>
            </a:extLst>
          </p:cNvPr>
          <p:cNvSpPr/>
          <p:nvPr/>
        </p:nvSpPr>
        <p:spPr>
          <a:xfrm>
            <a:off x="848360" y="5828187"/>
            <a:ext cx="442438" cy="1"/>
          </a:xfrm>
          <a:prstGeom prst="line">
            <a:avLst/>
          </a:prstGeom>
          <a:ln w="25400">
            <a:solidFill>
              <a:srgbClr val="CFD85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F0FF1A-7267-F302-9AF7-86A77E88FC48}"/>
              </a:ext>
            </a:extLst>
          </p:cNvPr>
          <p:cNvSpPr txBox="1"/>
          <p:nvPr/>
        </p:nvSpPr>
        <p:spPr>
          <a:xfrm>
            <a:off x="1290797" y="3737216"/>
            <a:ext cx="6106562" cy="1044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2000" b="1">
                <a:latin typeface="+mj-lt"/>
              </a:rPr>
              <a:t>6.2 Строки подання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900" b="1">
                <a:solidFill>
                  <a:srgbClr val="002060"/>
                </a:solidFill>
                <a:sym typeface="Helvetica"/>
              </a:rPr>
              <a:t>Буде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визначено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пізніше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та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опубліковано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на </a:t>
            </a:r>
            <a:r>
              <a:rPr lang="ru-RU" sz="1900" b="1" err="1">
                <a:solidFill>
                  <a:srgbClr val="002060"/>
                </a:solidFill>
                <a:sym typeface="Helvetica"/>
              </a:rPr>
              <a:t>сайті</a:t>
            </a:r>
            <a:r>
              <a:rPr lang="ru-RU" sz="1900" b="1">
                <a:solidFill>
                  <a:srgbClr val="002060"/>
                </a:solidFill>
                <a:sym typeface="Helvetica"/>
              </a:rPr>
              <a:t> Фонду.</a:t>
            </a:r>
          </a:p>
        </p:txBody>
      </p:sp>
    </p:spTree>
    <p:extLst>
      <p:ext uri="{BB962C8B-B14F-4D97-AF65-F5344CB8AC3E}">
        <p14:creationId xmlns:p14="http://schemas.microsoft.com/office/powerpoint/2010/main" val="39416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1C050-34BA-47B7-065E-D89E29953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movie.png">
            <a:extLst>
              <a:ext uri="{FF2B5EF4-FFF2-40B4-BE49-F238E27FC236}">
                <a16:creationId xmlns:a16="http://schemas.microsoft.com/office/drawing/2014/main" id="{4AB64A36-FCD9-3575-5C99-AA7FE10BA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" t="9419" r="-194" b="7750"/>
          <a:stretch>
            <a:fillRect/>
          </a:stretch>
        </p:blipFill>
        <p:spPr>
          <a:xfrm>
            <a:off x="6102090" y="820810"/>
            <a:ext cx="4545455" cy="5628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pasted-image.pdf" descr="pasted-image.pdf">
            <a:extLst>
              <a:ext uri="{FF2B5EF4-FFF2-40B4-BE49-F238E27FC236}">
                <a16:creationId xmlns:a16="http://schemas.microsoft.com/office/drawing/2014/main" id="{F0B80640-BAD4-B117-796A-627DCC8A6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ЗАГОЛОВОК СЛАЙДУ">
            <a:extLst>
              <a:ext uri="{FF2B5EF4-FFF2-40B4-BE49-F238E27FC236}">
                <a16:creationId xmlns:a16="http://schemas.microsoft.com/office/drawing/2014/main" id="{B6C8BFF4-A4BB-8AB0-BB51-9645BD4871C0}"/>
              </a:ext>
            </a:extLst>
          </p:cNvPr>
          <p:cNvSpPr txBox="1"/>
          <p:nvPr/>
        </p:nvSpPr>
        <p:spPr>
          <a:xfrm>
            <a:off x="417295" y="527877"/>
            <a:ext cx="5691550" cy="951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/>
              <a:t> 7</a:t>
            </a:r>
            <a:r>
              <a:rPr lang="uk-UA" sz="3000"/>
              <a:t>. Можливі доопрацювання та документи до заяви</a:t>
            </a:r>
            <a:endParaRPr sz="3000"/>
          </a:p>
        </p:txBody>
      </p:sp>
      <p:sp>
        <p:nvSpPr>
          <p:cNvPr id="157" name="Прямокутник">
            <a:extLst>
              <a:ext uri="{FF2B5EF4-FFF2-40B4-BE49-F238E27FC236}">
                <a16:creationId xmlns:a16="http://schemas.microsoft.com/office/drawing/2014/main" id="{87157C9E-8478-1F4F-9558-A926EFA5A3FF}"/>
              </a:ext>
            </a:extLst>
          </p:cNvPr>
          <p:cNvSpPr/>
          <p:nvPr/>
        </p:nvSpPr>
        <p:spPr>
          <a:xfrm>
            <a:off x="-13682" y="1822656"/>
            <a:ext cx="5061105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ТЕКСТ">
            <a:extLst>
              <a:ext uri="{FF2B5EF4-FFF2-40B4-BE49-F238E27FC236}">
                <a16:creationId xmlns:a16="http://schemas.microsoft.com/office/drawing/2014/main" id="{7235D4A4-57F6-F824-0730-6678395F8F92}"/>
              </a:ext>
            </a:extLst>
          </p:cNvPr>
          <p:cNvSpPr txBox="1"/>
          <p:nvPr/>
        </p:nvSpPr>
        <p:spPr>
          <a:xfrm>
            <a:off x="417295" y="2333625"/>
            <a:ext cx="5061106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60" name="Лінія">
            <a:extLst>
              <a:ext uri="{FF2B5EF4-FFF2-40B4-BE49-F238E27FC236}">
                <a16:creationId xmlns:a16="http://schemas.microsoft.com/office/drawing/2014/main" id="{4C88E0D7-D9B8-305D-69E2-A6F3ECBB335E}"/>
              </a:ext>
            </a:extLst>
          </p:cNvPr>
          <p:cNvSpPr/>
          <p:nvPr/>
        </p:nvSpPr>
        <p:spPr>
          <a:xfrm flipV="1">
            <a:off x="10206851" y="7318"/>
            <a:ext cx="15876" cy="399713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Лінія">
            <a:extLst>
              <a:ext uri="{FF2B5EF4-FFF2-40B4-BE49-F238E27FC236}">
                <a16:creationId xmlns:a16="http://schemas.microsoft.com/office/drawing/2014/main" id="{811B4454-B989-8682-4A2C-63F4B46C1C39}"/>
              </a:ext>
            </a:extLst>
          </p:cNvPr>
          <p:cNvSpPr/>
          <p:nvPr/>
        </p:nvSpPr>
        <p:spPr>
          <a:xfrm>
            <a:off x="6096931" y="3231975"/>
            <a:ext cx="187148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5ECB1-8629-9215-C2D9-DD840F6674CB}"/>
              </a:ext>
            </a:extLst>
          </p:cNvPr>
          <p:cNvSpPr txBox="1"/>
          <p:nvPr/>
        </p:nvSpPr>
        <p:spPr>
          <a:xfrm>
            <a:off x="151585" y="2000499"/>
            <a:ext cx="5799528" cy="2005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>
                <a:solidFill>
                  <a:schemeClr val="tx1"/>
                </a:solidFill>
              </a:rPr>
              <a:t>7.1 </a:t>
            </a:r>
            <a:r>
              <a:rPr lang="ru-RU" sz="1500" err="1">
                <a:solidFill>
                  <a:schemeClr val="tx1"/>
                </a:solidFill>
              </a:rPr>
              <a:t>Після</a:t>
            </a:r>
            <a:r>
              <a:rPr lang="ru-RU" sz="1500">
                <a:solidFill>
                  <a:schemeClr val="tx1"/>
                </a:solidFill>
              </a:rPr>
              <a:t> </a:t>
            </a:r>
            <a:r>
              <a:rPr lang="ru-RU" sz="1500" err="1">
                <a:solidFill>
                  <a:schemeClr val="tx1"/>
                </a:solidFill>
              </a:rPr>
              <a:t>надсилання</a:t>
            </a:r>
            <a:r>
              <a:rPr lang="ru-RU" sz="1500">
                <a:solidFill>
                  <a:schemeClr val="tx1"/>
                </a:solidFill>
              </a:rPr>
              <a:t> заяви </a:t>
            </a:r>
            <a:r>
              <a:rPr lang="ru-RU" sz="1500" err="1">
                <a:solidFill>
                  <a:schemeClr val="tx1"/>
                </a:solidFill>
              </a:rPr>
              <a:t>можуть</a:t>
            </a:r>
            <a:r>
              <a:rPr lang="ru-RU" sz="1500">
                <a:solidFill>
                  <a:schemeClr val="tx1"/>
                </a:solidFill>
              </a:rPr>
              <a:t> </a:t>
            </a:r>
            <a:r>
              <a:rPr lang="ru-RU" sz="1500" err="1">
                <a:solidFill>
                  <a:schemeClr val="tx1"/>
                </a:solidFill>
              </a:rPr>
              <a:t>уточнити</a:t>
            </a:r>
            <a:r>
              <a:rPr lang="uk-UA" sz="1500">
                <a:solidFill>
                  <a:schemeClr val="tx1"/>
                </a:solidFill>
              </a:rPr>
              <a:t>: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/>
              <a:t>При </a:t>
            </a:r>
            <a:r>
              <a:rPr lang="ru-RU" sz="1500" err="1"/>
              <a:t>виявленні</a:t>
            </a:r>
            <a:r>
              <a:rPr lang="ru-RU" sz="1500"/>
              <a:t> </a:t>
            </a:r>
            <a:r>
              <a:rPr lang="ru-RU" sz="1500" err="1"/>
              <a:t>неповної</a:t>
            </a:r>
            <a:r>
              <a:rPr lang="ru-RU" sz="1500"/>
              <a:t> </a:t>
            </a:r>
            <a:r>
              <a:rPr lang="ru-RU" sz="1500" err="1"/>
              <a:t>інформації</a:t>
            </a:r>
            <a:r>
              <a:rPr lang="ru-RU" sz="1500"/>
              <a:t> </a:t>
            </a:r>
            <a:r>
              <a:rPr lang="ru-RU" sz="1500" err="1"/>
              <a:t>або</a:t>
            </a:r>
            <a:r>
              <a:rPr lang="ru-RU" sz="1500"/>
              <a:t> </a:t>
            </a:r>
            <a:r>
              <a:rPr lang="ru-RU" sz="1500" err="1"/>
              <a:t>помилок</a:t>
            </a:r>
            <a:r>
              <a:rPr lang="ru-RU" sz="1500"/>
              <a:t> </a:t>
            </a:r>
            <a:r>
              <a:rPr lang="ru-RU" sz="1500" err="1"/>
              <a:t>можна</a:t>
            </a:r>
            <a:r>
              <a:rPr lang="ru-RU" sz="1500"/>
              <a:t> подати </a:t>
            </a:r>
            <a:r>
              <a:rPr lang="ru-RU" sz="1500" err="1"/>
              <a:t>уточнення</a:t>
            </a:r>
            <a:r>
              <a:rPr lang="ru-RU" sz="15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/>
              <a:t>Строк: до </a:t>
            </a:r>
            <a:r>
              <a:rPr lang="ru-RU" sz="1500" err="1"/>
              <a:t>закінчення</a:t>
            </a:r>
            <a:r>
              <a:rPr lang="ru-RU" sz="1500"/>
              <a:t> </a:t>
            </a:r>
            <a:r>
              <a:rPr lang="ru-RU" sz="1500" err="1"/>
              <a:t>терміну</a:t>
            </a:r>
            <a:r>
              <a:rPr lang="ru-RU" sz="1500"/>
              <a:t> </a:t>
            </a:r>
            <a:r>
              <a:rPr lang="ru-RU" sz="1500" err="1"/>
              <a:t>подання</a:t>
            </a:r>
            <a:r>
              <a:rPr lang="ru-RU" sz="1500"/>
              <a:t> </a:t>
            </a:r>
            <a:r>
              <a:rPr lang="ru-RU" sz="1500" err="1"/>
              <a:t>заяв</a:t>
            </a:r>
            <a:r>
              <a:rPr lang="ru-RU" sz="15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 err="1"/>
              <a:t>Спосіб</a:t>
            </a:r>
            <a:r>
              <a:rPr lang="ru-RU" sz="1500"/>
              <a:t>: той </a:t>
            </a:r>
            <a:r>
              <a:rPr lang="ru-RU" sz="1500" err="1"/>
              <a:t>самий</a:t>
            </a:r>
            <a:r>
              <a:rPr lang="ru-RU" sz="1500"/>
              <a:t>, </a:t>
            </a:r>
            <a:r>
              <a:rPr lang="ru-RU" sz="1500" err="1"/>
              <a:t>що</a:t>
            </a:r>
            <a:r>
              <a:rPr lang="ru-RU" sz="1500"/>
              <a:t> й для </a:t>
            </a:r>
            <a:r>
              <a:rPr lang="ru-RU" sz="1500" err="1"/>
              <a:t>подання</a:t>
            </a:r>
            <a:r>
              <a:rPr lang="ru-RU" sz="1500"/>
              <a:t> заяви.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500"/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AD48C-DFE0-A5E1-79D4-23FD5906D039}"/>
              </a:ext>
            </a:extLst>
          </p:cNvPr>
          <p:cNvSpPr txBox="1"/>
          <p:nvPr/>
        </p:nvSpPr>
        <p:spPr>
          <a:xfrm>
            <a:off x="148544" y="3514008"/>
            <a:ext cx="5954162" cy="1444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 err="1">
                <a:solidFill>
                  <a:schemeClr val="tx1"/>
                </a:solidFill>
              </a:rPr>
              <a:t>Важливо</a:t>
            </a:r>
            <a:r>
              <a:rPr lang="ru-RU" sz="1500">
                <a:solidFill>
                  <a:schemeClr val="tx1"/>
                </a:solidFill>
              </a:rPr>
              <a:t>!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>
                <a:solidFill>
                  <a:schemeClr val="tx1"/>
                </a:solidFill>
              </a:rPr>
              <a:t>Для </a:t>
            </a:r>
            <a:r>
              <a:rPr lang="ru-RU" sz="1500" err="1">
                <a:solidFill>
                  <a:schemeClr val="tx1"/>
                </a:solidFill>
              </a:rPr>
              <a:t>міст</a:t>
            </a:r>
            <a:r>
              <a:rPr lang="ru-RU" sz="1500">
                <a:solidFill>
                  <a:schemeClr val="tx1"/>
                </a:solidFill>
              </a:rPr>
              <a:t> з </a:t>
            </a:r>
            <a:r>
              <a:rPr lang="ru-RU" sz="1500" err="1">
                <a:solidFill>
                  <a:schemeClr val="tx1"/>
                </a:solidFill>
              </a:rPr>
              <a:t>районним</a:t>
            </a:r>
            <a:r>
              <a:rPr lang="ru-RU" sz="1500">
                <a:solidFill>
                  <a:schemeClr val="tx1"/>
                </a:solidFill>
              </a:rPr>
              <a:t> </a:t>
            </a:r>
            <a:r>
              <a:rPr lang="ru-RU" sz="1500" err="1">
                <a:solidFill>
                  <a:schemeClr val="tx1"/>
                </a:solidFill>
              </a:rPr>
              <a:t>поділом</a:t>
            </a:r>
            <a:endParaRPr lang="ru-RU" sz="1500">
              <a:solidFill>
                <a:schemeClr val="tx1"/>
              </a:solidFill>
            </a:endParaRP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 err="1"/>
              <a:t>Кожен</a:t>
            </a:r>
            <a:r>
              <a:rPr lang="ru-RU" sz="1500"/>
              <a:t> район </a:t>
            </a:r>
            <a:r>
              <a:rPr lang="ru-RU" sz="1500" err="1"/>
              <a:t>може</a:t>
            </a:r>
            <a:r>
              <a:rPr lang="ru-RU" sz="1500"/>
              <a:t> бути </a:t>
            </a:r>
            <a:r>
              <a:rPr lang="ru-RU" sz="1500" err="1"/>
              <a:t>самостійним</a:t>
            </a:r>
            <a:r>
              <a:rPr lang="ru-RU" sz="1500"/>
              <a:t> </a:t>
            </a:r>
            <a:r>
              <a:rPr lang="ru-RU" sz="1500" err="1"/>
              <a:t>учасником</a:t>
            </a:r>
            <a:r>
              <a:rPr lang="ru-RU" sz="1500"/>
              <a:t> проекту.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500" err="1"/>
              <a:t>Райони</a:t>
            </a:r>
            <a:r>
              <a:rPr lang="ru-RU" sz="1500"/>
              <a:t> </a:t>
            </a:r>
            <a:r>
              <a:rPr lang="ru-RU" sz="1500" err="1"/>
              <a:t>можуть</a:t>
            </a:r>
            <a:r>
              <a:rPr lang="ru-RU" sz="1500"/>
              <a:t> </a:t>
            </a:r>
            <a:r>
              <a:rPr lang="ru-RU" sz="1500" err="1"/>
              <a:t>співпрацювати</a:t>
            </a:r>
            <a:r>
              <a:rPr lang="ru-RU" sz="1500"/>
              <a:t> та </a:t>
            </a:r>
            <a:r>
              <a:rPr lang="ru-RU" sz="1500" err="1"/>
              <a:t>подавати</a:t>
            </a:r>
            <a:r>
              <a:rPr lang="ru-RU" sz="1500"/>
              <a:t> </a:t>
            </a:r>
            <a:r>
              <a:rPr lang="ru-RU" sz="1500" err="1"/>
              <a:t>спільну</a:t>
            </a:r>
            <a:r>
              <a:rPr lang="ru-RU" sz="1500"/>
              <a:t> </a:t>
            </a:r>
            <a:r>
              <a:rPr lang="ru-RU" sz="1500" err="1"/>
              <a:t>заяву</a:t>
            </a:r>
            <a:r>
              <a:rPr lang="ru-RU" sz="15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94163-5F7F-2F33-C9A2-0FF2A46FAF8F}"/>
              </a:ext>
            </a:extLst>
          </p:cNvPr>
          <p:cNvSpPr txBox="1"/>
          <p:nvPr/>
        </p:nvSpPr>
        <p:spPr>
          <a:xfrm>
            <a:off x="145503" y="4753621"/>
            <a:ext cx="5613504" cy="318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Відповідальність</a:t>
            </a:r>
            <a:endParaRPr lang="uk-UA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E8AA06-327F-43B0-D1EC-ED75C2963F30}"/>
              </a:ext>
            </a:extLst>
          </p:cNvPr>
          <p:cNvSpPr txBox="1"/>
          <p:nvPr/>
        </p:nvSpPr>
        <p:spPr>
          <a:xfrm>
            <a:off x="148544" y="5148170"/>
            <a:ext cx="5868075" cy="13358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>
                <a:solidFill>
                  <a:schemeClr val="tx1"/>
                </a:solidFill>
              </a:rPr>
              <a:t>Відповідальні</a:t>
            </a:r>
            <a:r>
              <a:rPr lang="ru-RU" sz="1400">
                <a:solidFill>
                  <a:schemeClr val="tx1"/>
                </a:solidFill>
              </a:rPr>
              <a:t> особи за </a:t>
            </a:r>
            <a:r>
              <a:rPr lang="ru-RU" sz="1400" err="1">
                <a:solidFill>
                  <a:schemeClr val="tx1"/>
                </a:solidFill>
              </a:rPr>
              <a:t>подання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ru-RU" sz="1400" err="1">
                <a:solidFill>
                  <a:schemeClr val="tx1"/>
                </a:solidFill>
              </a:rPr>
              <a:t>достовірної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ru-RU" sz="1400" err="1">
                <a:solidFill>
                  <a:schemeClr val="tx1"/>
                </a:solidFill>
              </a:rPr>
              <a:t>інформації</a:t>
            </a:r>
            <a:r>
              <a:rPr lang="ru-RU" sz="1400">
                <a:solidFill>
                  <a:schemeClr val="tx1"/>
                </a:solidFill>
              </a:rPr>
              <a:t>: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Керівник</a:t>
            </a:r>
            <a:r>
              <a:rPr lang="ru-RU" sz="1400"/>
              <a:t> </a:t>
            </a:r>
            <a:r>
              <a:rPr lang="ru-RU" sz="1400" err="1"/>
              <a:t>уповноваженого</a:t>
            </a:r>
            <a:r>
              <a:rPr lang="ru-RU" sz="1400"/>
              <a:t> органу.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400" err="1"/>
              <a:t>Уповноважена</a:t>
            </a:r>
            <a:r>
              <a:rPr lang="ru-RU" sz="1400"/>
              <a:t> особа </a:t>
            </a:r>
            <a:r>
              <a:rPr lang="ru-RU" sz="1400" err="1"/>
              <a:t>територіальної</a:t>
            </a:r>
            <a:r>
              <a:rPr lang="ru-RU" sz="1400"/>
              <a:t> </a:t>
            </a:r>
            <a:r>
              <a:rPr lang="ru-RU" sz="1400" err="1"/>
              <a:t>громади</a:t>
            </a:r>
            <a:r>
              <a:rPr lang="ru-RU" sz="1400"/>
              <a:t> </a:t>
            </a:r>
            <a:r>
              <a:rPr lang="ru-RU" sz="1400" err="1"/>
              <a:t>всі</a:t>
            </a:r>
            <a:r>
              <a:rPr lang="ru-RU" sz="1400"/>
              <a:t> </a:t>
            </a:r>
            <a:r>
              <a:rPr lang="ru-RU" sz="1400" err="1"/>
              <a:t>керівники</a:t>
            </a:r>
            <a:r>
              <a:rPr lang="ru-RU" sz="1400"/>
              <a:t>/</a:t>
            </a:r>
            <a:r>
              <a:rPr lang="ru-RU" sz="1400" err="1"/>
              <a:t>уповноважені</a:t>
            </a:r>
            <a:r>
              <a:rPr lang="ru-RU" sz="1400"/>
              <a:t> особи.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400"/>
          </a:p>
        </p:txBody>
      </p:sp>
      <p:sp>
        <p:nvSpPr>
          <p:cNvPr id="2" name="Лінія">
            <a:extLst>
              <a:ext uri="{FF2B5EF4-FFF2-40B4-BE49-F238E27FC236}">
                <a16:creationId xmlns:a16="http://schemas.microsoft.com/office/drawing/2014/main" id="{F159B523-3D4B-B30D-F3D0-1E607700D7FF}"/>
              </a:ext>
            </a:extLst>
          </p:cNvPr>
          <p:cNvSpPr/>
          <p:nvPr/>
        </p:nvSpPr>
        <p:spPr>
          <a:xfrm>
            <a:off x="9420005" y="1716459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Лінія">
            <a:extLst>
              <a:ext uri="{FF2B5EF4-FFF2-40B4-BE49-F238E27FC236}">
                <a16:creationId xmlns:a16="http://schemas.microsoft.com/office/drawing/2014/main" id="{E3D4F1BE-2921-9AAA-14D9-692AB366560A}"/>
              </a:ext>
            </a:extLst>
          </p:cNvPr>
          <p:cNvSpPr/>
          <p:nvPr/>
        </p:nvSpPr>
        <p:spPr>
          <a:xfrm flipV="1">
            <a:off x="6396851" y="1436067"/>
            <a:ext cx="15876" cy="399713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F6EB9-9330-B774-CDA0-F0160069E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>
            <a:extLst>
              <a:ext uri="{FF2B5EF4-FFF2-40B4-BE49-F238E27FC236}">
                <a16:creationId xmlns:a16="http://schemas.microsoft.com/office/drawing/2014/main" id="{C319206F-5909-EA66-7941-2D45AFEC7592}"/>
              </a:ext>
            </a:extLst>
          </p:cNvPr>
          <p:cNvSpPr/>
          <p:nvPr/>
        </p:nvSpPr>
        <p:spPr>
          <a:xfrm>
            <a:off x="-7829" y="1432777"/>
            <a:ext cx="12207479" cy="186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CC61B381-A71E-362B-2FC3-6AA730542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C0E66D73-74AF-0078-4B6D-3DFF9B64A19A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BAEA0B7B-75F8-6FDB-BAC7-967CCAFAB5E4}"/>
              </a:ext>
            </a:extLst>
          </p:cNvPr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8E1DDBFA-201C-C697-E5BD-E33D4A5F390C}"/>
              </a:ext>
            </a:extLst>
          </p:cNvPr>
          <p:cNvSpPr txBox="1"/>
          <p:nvPr/>
        </p:nvSpPr>
        <p:spPr>
          <a:xfrm>
            <a:off x="516181" y="1884260"/>
            <a:ext cx="10707285" cy="5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ru-RU" sz="2800" err="1"/>
              <a:t>Що</a:t>
            </a:r>
            <a:r>
              <a:rPr lang="ru-RU" sz="2800"/>
              <a:t> </a:t>
            </a:r>
            <a:r>
              <a:rPr lang="ru-RU" sz="2800" err="1"/>
              <a:t>має</a:t>
            </a:r>
            <a:r>
              <a:rPr lang="ru-RU" sz="2800"/>
              <a:t> бути готово перед </a:t>
            </a:r>
            <a:r>
              <a:rPr lang="ru-RU" sz="2800" err="1"/>
              <a:t>поданням</a:t>
            </a:r>
            <a:r>
              <a:rPr lang="ru-RU" sz="2800"/>
              <a:t> заяви до Фонду?: </a:t>
            </a:r>
            <a:endParaRPr sz="2800"/>
          </a:p>
        </p:txBody>
      </p:sp>
      <p:sp>
        <p:nvSpPr>
          <p:cNvPr id="131" name="ТЕКСТ…">
            <a:extLst>
              <a:ext uri="{FF2B5EF4-FFF2-40B4-BE49-F238E27FC236}">
                <a16:creationId xmlns:a16="http://schemas.microsoft.com/office/drawing/2014/main" id="{AB3A3C72-28E9-82FF-8100-C12FBF0B83C6}"/>
              </a:ext>
            </a:extLst>
          </p:cNvPr>
          <p:cNvSpPr txBox="1"/>
          <p:nvPr/>
        </p:nvSpPr>
        <p:spPr>
          <a:xfrm>
            <a:off x="417295" y="3861466"/>
            <a:ext cx="11159639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86A5DF-3296-2540-A190-56CD7361D271}"/>
              </a:ext>
            </a:extLst>
          </p:cNvPr>
          <p:cNvSpPr txBox="1"/>
          <p:nvPr/>
        </p:nvSpPr>
        <p:spPr>
          <a:xfrm>
            <a:off x="417294" y="3490833"/>
            <a:ext cx="6762103" cy="28651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Прийнято</a:t>
            </a:r>
            <a:r>
              <a:rPr lang="ru-RU" sz="1700" dirty="0"/>
              <a:t> </a:t>
            </a:r>
            <a:r>
              <a:rPr lang="ru-RU" sz="1700" dirty="0" err="1"/>
              <a:t>рішення</a:t>
            </a:r>
            <a:r>
              <a:rPr lang="ru-RU" sz="1700" dirty="0"/>
              <a:t> про участь</a:t>
            </a:r>
            <a:r>
              <a:rPr lang="en-US" sz="1700" dirty="0"/>
              <a:t> </a:t>
            </a:r>
            <a:r>
              <a:rPr lang="uk-UA" sz="1700" dirty="0"/>
              <a:t>та виділення приміщення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Визначено</a:t>
            </a:r>
            <a:r>
              <a:rPr lang="ru-RU" sz="1700" dirty="0"/>
              <a:t> </a:t>
            </a:r>
            <a:r>
              <a:rPr lang="ru-RU" sz="1700" dirty="0" err="1"/>
              <a:t>кількість</a:t>
            </a:r>
            <a:r>
              <a:rPr lang="ru-RU" sz="1700" dirty="0"/>
              <a:t> </a:t>
            </a:r>
            <a:r>
              <a:rPr lang="ru-RU" sz="1700" dirty="0" err="1"/>
              <a:t>дітей-отримувачів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Забезпечено</a:t>
            </a:r>
            <a:r>
              <a:rPr lang="ru-RU" sz="1700" dirty="0"/>
              <a:t> </a:t>
            </a:r>
            <a:r>
              <a:rPr lang="ru-RU" sz="1700" dirty="0" err="1"/>
              <a:t>приміщення</a:t>
            </a:r>
            <a:r>
              <a:rPr lang="ru-RU" sz="1700" dirty="0"/>
              <a:t> та транспорт.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Проведено </a:t>
            </a:r>
            <a:r>
              <a:rPr lang="ru-RU" sz="1700" dirty="0" err="1"/>
              <a:t>відбір</a:t>
            </a:r>
            <a:r>
              <a:rPr lang="ru-RU" sz="1700" dirty="0"/>
              <a:t> </a:t>
            </a:r>
            <a:r>
              <a:rPr lang="ru-RU" sz="1700" dirty="0" err="1"/>
              <a:t>надавача</a:t>
            </a:r>
            <a:r>
              <a:rPr lang="ru-RU" sz="1700" dirty="0"/>
              <a:t> </a:t>
            </a:r>
            <a:r>
              <a:rPr lang="ru-RU" sz="1700" dirty="0" err="1"/>
              <a:t>послуг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Сформовано команду </a:t>
            </a:r>
            <a:r>
              <a:rPr lang="ru-RU" sz="1700" dirty="0" err="1"/>
              <a:t>кваліфікованих</a:t>
            </a:r>
            <a:r>
              <a:rPr lang="ru-RU" sz="1700" dirty="0"/>
              <a:t> </a:t>
            </a:r>
            <a:r>
              <a:rPr lang="ru-RU" sz="1700" dirty="0" err="1"/>
              <a:t>фахівців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Підготовлено</a:t>
            </a:r>
            <a:r>
              <a:rPr lang="ru-RU" sz="1700" dirty="0"/>
              <a:t> </a:t>
            </a:r>
            <a:r>
              <a:rPr lang="ru-RU" sz="1700" dirty="0" err="1"/>
              <a:t>всі</a:t>
            </a:r>
            <a:r>
              <a:rPr lang="ru-RU" sz="1700" dirty="0"/>
              <a:t> </a:t>
            </a:r>
            <a:r>
              <a:rPr lang="ru-RU" sz="1700" dirty="0" err="1"/>
              <a:t>необхідні</a:t>
            </a:r>
            <a:r>
              <a:rPr lang="ru-RU" sz="1700" dirty="0"/>
              <a:t> </a:t>
            </a:r>
            <a:r>
              <a:rPr lang="ru-RU" sz="1700" dirty="0" err="1"/>
              <a:t>документи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Оформлено КЕП для </a:t>
            </a:r>
            <a:r>
              <a:rPr lang="ru-RU" sz="1700" dirty="0" err="1"/>
              <a:t>подання</a:t>
            </a:r>
            <a:r>
              <a:rPr lang="ru-RU" sz="1700" dirty="0"/>
              <a:t> заяви (</a:t>
            </a:r>
            <a:r>
              <a:rPr lang="ru-RU" sz="1700" dirty="0" err="1"/>
              <a:t>якщо</a:t>
            </a:r>
            <a:r>
              <a:rPr lang="ru-RU" sz="1700" dirty="0"/>
              <a:t> не </a:t>
            </a:r>
            <a:r>
              <a:rPr lang="ru-RU" sz="1700" dirty="0" err="1"/>
              <a:t>було</a:t>
            </a:r>
            <a:r>
              <a:rPr lang="ru-RU" sz="1700" dirty="0"/>
              <a:t>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 </a:t>
            </a:r>
            <a:r>
              <a:rPr lang="ru-RU" sz="1700" dirty="0" err="1"/>
              <a:t>Укладено</a:t>
            </a:r>
            <a:r>
              <a:rPr lang="ru-RU" sz="1700" dirty="0"/>
              <a:t> меморандум про </a:t>
            </a:r>
            <a:r>
              <a:rPr lang="ru-RU" sz="1700" dirty="0" err="1"/>
              <a:t>співпрацю</a:t>
            </a:r>
            <a:r>
              <a:rPr lang="ru-RU" sz="1700" dirty="0"/>
              <a:t> з </a:t>
            </a:r>
            <a:r>
              <a:rPr lang="ru-RU" sz="1700" dirty="0" err="1"/>
              <a:t>надавачем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8132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ТЕКСТ"/>
          <p:cNvSpPr txBox="1"/>
          <p:nvPr/>
        </p:nvSpPr>
        <p:spPr>
          <a:xfrm>
            <a:off x="721803" y="3528231"/>
            <a:ext cx="3144986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66" name="ЗАГОЛОВОК СЛАЙДУ"/>
          <p:cNvSpPr txBox="1"/>
          <p:nvPr/>
        </p:nvSpPr>
        <p:spPr>
          <a:xfrm>
            <a:off x="417295" y="527877"/>
            <a:ext cx="4728215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/>
              <a:t>Додаткова інформація</a:t>
            </a:r>
          </a:p>
          <a:p>
            <a:endParaRPr/>
          </a:p>
        </p:txBody>
      </p:sp>
      <p:sp>
        <p:nvSpPr>
          <p:cNvPr id="167" name="Прямокутник"/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8" name="ТЕКСТ"/>
          <p:cNvSpPr txBox="1"/>
          <p:nvPr/>
        </p:nvSpPr>
        <p:spPr>
          <a:xfrm>
            <a:off x="4523507" y="3528231"/>
            <a:ext cx="3144986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69" name="ТЕКСТ"/>
          <p:cNvSpPr txBox="1"/>
          <p:nvPr/>
        </p:nvSpPr>
        <p:spPr>
          <a:xfrm>
            <a:off x="203197" y="2491287"/>
            <a:ext cx="7555048" cy="275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2500" b="1" dirty="0"/>
              <a:t>Консультації за телефоном:</a:t>
            </a:r>
            <a:r>
              <a:rPr lang="uk-UA" sz="2500" dirty="0"/>
              <a:t> відділ організації надання соціальних послуг (044) 293-17-63, (044) 293-17-42.</a:t>
            </a:r>
          </a:p>
          <a:p>
            <a:endParaRPr lang="uk-UA" sz="2500"/>
          </a:p>
          <a:p>
            <a:r>
              <a:rPr lang="uk-UA" sz="2500" b="1" dirty="0"/>
              <a:t>Графік</a:t>
            </a:r>
            <a:r>
              <a:rPr lang="uk-UA" sz="2500" dirty="0"/>
              <a:t>: щоденно (крім вихідних) 9:00-18:00, п'ятниця до 16:45.</a:t>
            </a:r>
          </a:p>
        </p:txBody>
      </p:sp>
      <p:pic>
        <p:nvPicPr>
          <p:cNvPr id="173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769" y="5874210"/>
            <a:ext cx="669151" cy="70334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Прямокутник"/>
          <p:cNvSpPr/>
          <p:nvPr/>
        </p:nvSpPr>
        <p:spPr>
          <a:xfrm>
            <a:off x="203197" y="6145042"/>
            <a:ext cx="11615271" cy="185081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Рисунок 2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52FE282-6995-07A6-74DF-818EBF640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08" y="2663614"/>
            <a:ext cx="3062290" cy="3205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FC6A17-B3BB-79C5-7B73-CE8AF5754359}"/>
              </a:ext>
            </a:extLst>
          </p:cNvPr>
          <p:cNvSpPr txBox="1"/>
          <p:nvPr/>
        </p:nvSpPr>
        <p:spPr>
          <a:xfrm>
            <a:off x="203197" y="5236288"/>
            <a:ext cx="9365605" cy="4770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500" b="1" err="1">
                <a:solidFill>
                  <a:srgbClr val="002060"/>
                </a:solidFill>
                <a:latin typeface="+mj-lt"/>
              </a:rPr>
              <a:t>Посилання</a:t>
            </a:r>
            <a:r>
              <a:rPr lang="ru-RU" sz="2500" b="1">
                <a:solidFill>
                  <a:srgbClr val="002060"/>
                </a:solidFill>
                <a:latin typeface="+mj-lt"/>
              </a:rPr>
              <a:t> на рубрику на </a:t>
            </a:r>
            <a:r>
              <a:rPr lang="ru-RU" sz="2500" b="1" err="1">
                <a:solidFill>
                  <a:srgbClr val="002060"/>
                </a:solidFill>
                <a:latin typeface="+mj-lt"/>
              </a:rPr>
              <a:t>сайті</a:t>
            </a:r>
            <a:r>
              <a:rPr lang="ru-RU" sz="2500" b="1">
                <a:solidFill>
                  <a:srgbClr val="002060"/>
                </a:solidFill>
                <a:latin typeface="+mj-lt"/>
              </a:rPr>
              <a:t> Фонду: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asted-image.tiff" descr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47" y="-18632"/>
            <a:ext cx="12236494" cy="689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Прямокутник"/>
          <p:cNvSpPr/>
          <p:nvPr/>
        </p:nvSpPr>
        <p:spPr>
          <a:xfrm>
            <a:off x="-44494" y="-13095"/>
            <a:ext cx="12236494" cy="6884189"/>
          </a:xfrm>
          <a:prstGeom prst="rect">
            <a:avLst/>
          </a:prstGeom>
          <a:solidFill>
            <a:srgbClr val="14171E">
              <a:alpha val="92143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10" y="396108"/>
            <a:ext cx="3583181" cy="1633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movie.png" descr="pasted-movi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316" y="4000139"/>
            <a:ext cx="397096" cy="397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movie.png" descr="pasted-movie.png"/>
          <p:cNvPicPr>
            <a:picLocks noChangeAspect="1"/>
          </p:cNvPicPr>
          <p:nvPr/>
        </p:nvPicPr>
        <p:blipFill>
          <a:blip r:embed="rId5"/>
          <a:srcRect l="27983" t="18521" r="27958" b="18497"/>
          <a:stretch>
            <a:fillRect/>
          </a:stretch>
        </p:blipFill>
        <p:spPr>
          <a:xfrm>
            <a:off x="4960581" y="3991635"/>
            <a:ext cx="414182" cy="414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9"/>
                  <a:pt x="2882" y="3019"/>
                </a:cubicBezTo>
                <a:cubicBezTo>
                  <a:pt x="-960" y="7039"/>
                  <a:pt x="-960" y="13560"/>
                  <a:pt x="2882" y="17580"/>
                </a:cubicBezTo>
                <a:cubicBezTo>
                  <a:pt x="6724" y="21600"/>
                  <a:pt x="12956" y="21600"/>
                  <a:pt x="16798" y="17580"/>
                </a:cubicBezTo>
                <a:cubicBezTo>
                  <a:pt x="20640" y="13560"/>
                  <a:pt x="20640" y="7039"/>
                  <a:pt x="16798" y="3019"/>
                </a:cubicBezTo>
                <a:cubicBezTo>
                  <a:pt x="14877" y="1009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3" name="pasted-movie.png" descr="pasted-movi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8888" y="3991635"/>
            <a:ext cx="414103" cy="4141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movie.png" descr="pasted-movi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853" y="5622289"/>
            <a:ext cx="414021" cy="414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movie.png" descr="pasted-movi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052" y="5550775"/>
            <a:ext cx="557049" cy="557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movie.png" descr="pasted-movie.png"/>
          <p:cNvPicPr>
            <a:picLocks noChangeAspect="1"/>
          </p:cNvPicPr>
          <p:nvPr/>
        </p:nvPicPr>
        <p:blipFill>
          <a:blip r:embed="rId9"/>
          <a:srcRect l="13877" t="13842" r="13844" b="13844"/>
          <a:stretch>
            <a:fillRect/>
          </a:stretch>
        </p:blipFill>
        <p:spPr>
          <a:xfrm>
            <a:off x="7437579" y="5630752"/>
            <a:ext cx="396898" cy="39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29" y="0"/>
                </a:moveTo>
                <a:cubicBezTo>
                  <a:pt x="7310" y="0"/>
                  <a:pt x="4805" y="1015"/>
                  <a:pt x="2883" y="3026"/>
                </a:cubicBezTo>
                <a:cubicBezTo>
                  <a:pt x="-961" y="7047"/>
                  <a:pt x="-961" y="13557"/>
                  <a:pt x="2883" y="17579"/>
                </a:cubicBezTo>
                <a:cubicBezTo>
                  <a:pt x="6728" y="21600"/>
                  <a:pt x="12950" y="21600"/>
                  <a:pt x="16795" y="17579"/>
                </a:cubicBezTo>
                <a:cubicBezTo>
                  <a:pt x="20639" y="13557"/>
                  <a:pt x="20639" y="7047"/>
                  <a:pt x="16795" y="3026"/>
                </a:cubicBezTo>
                <a:cubicBezTo>
                  <a:pt x="14873" y="1015"/>
                  <a:pt x="12348" y="0"/>
                  <a:pt x="982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7" name="Прямокутник"/>
          <p:cNvSpPr/>
          <p:nvPr/>
        </p:nvSpPr>
        <p:spPr>
          <a:xfrm>
            <a:off x="2668134" y="2483327"/>
            <a:ext cx="6855732" cy="586741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8" name="Інформаційні канали Фонду"/>
          <p:cNvSpPr txBox="1"/>
          <p:nvPr/>
        </p:nvSpPr>
        <p:spPr>
          <a:xfrm>
            <a:off x="3139697" y="2483327"/>
            <a:ext cx="5912605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Інформаційні канали Фонду </a:t>
            </a:r>
          </a:p>
        </p:txBody>
      </p:sp>
      <p:pic>
        <p:nvPicPr>
          <p:cNvPr id="3" name="Рисунок 2" descr="Зображення, що містить візерунок, квадрат, піксель, кросворд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22D59B9-C9CE-0803-5D91-CD2BC99F32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3595378"/>
            <a:ext cx="1276331" cy="1276331"/>
          </a:xfrm>
          <a:prstGeom prst="rect">
            <a:avLst/>
          </a:prstGeom>
        </p:spPr>
      </p:pic>
      <p:pic>
        <p:nvPicPr>
          <p:cNvPr id="5" name="Рисунок 4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8539EAD-6D97-E3ED-5D87-5839E4A2AC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2" y="3595378"/>
            <a:ext cx="1276331" cy="1276331"/>
          </a:xfrm>
          <a:prstGeom prst="rect">
            <a:avLst/>
          </a:prstGeom>
        </p:spPr>
      </p:pic>
      <p:pic>
        <p:nvPicPr>
          <p:cNvPr id="7" name="Рисунок 6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EFA2CA1-92A9-7A9D-B8BE-F6F261CAC9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03" y="5217633"/>
            <a:ext cx="1307537" cy="1307537"/>
          </a:xfrm>
          <a:prstGeom prst="rect">
            <a:avLst/>
          </a:prstGeom>
        </p:spPr>
      </p:pic>
      <p:pic>
        <p:nvPicPr>
          <p:cNvPr id="9" name="Рисунок 8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FCCEDFB-3AA0-7C15-0560-A1D1F173EE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87" y="5217633"/>
            <a:ext cx="1307537" cy="1307537"/>
          </a:xfrm>
          <a:prstGeom prst="rect">
            <a:avLst/>
          </a:prstGeom>
        </p:spPr>
      </p:pic>
      <p:pic>
        <p:nvPicPr>
          <p:cNvPr id="11" name="Рисунок 10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2D9022D1-66E2-CD6B-ECF3-11C1E550807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1" y="5217633"/>
            <a:ext cx="1307538" cy="1307538"/>
          </a:xfrm>
          <a:prstGeom prst="rect">
            <a:avLst/>
          </a:prstGeom>
        </p:spPr>
      </p:pic>
      <p:pic>
        <p:nvPicPr>
          <p:cNvPr id="13" name="Рисунок 12" descr="Зображення, що містить візерунок, квадрат, піксель, дизайн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1A88982B-653B-2DCB-26AB-4BBFA71C024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11" y="3595378"/>
            <a:ext cx="1276331" cy="1276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mov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b="1355"/>
          <a:stretch/>
        </p:blipFill>
        <p:spPr>
          <a:xfrm>
            <a:off x="6469792" y="449720"/>
            <a:ext cx="4239169" cy="62211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ЗАГОЛОВОК СЛАЙДУ"/>
          <p:cNvSpPr txBox="1"/>
          <p:nvPr/>
        </p:nvSpPr>
        <p:spPr>
          <a:xfrm>
            <a:off x="417295" y="527877"/>
            <a:ext cx="506110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57" name="Прямокутник"/>
          <p:cNvSpPr/>
          <p:nvPr/>
        </p:nvSpPr>
        <p:spPr>
          <a:xfrm>
            <a:off x="221708" y="498013"/>
            <a:ext cx="5061105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ТЕКСТ"/>
          <p:cNvSpPr txBox="1"/>
          <p:nvPr/>
        </p:nvSpPr>
        <p:spPr>
          <a:xfrm>
            <a:off x="308653" y="739318"/>
            <a:ext cx="5169741" cy="626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1700" b="1"/>
              <a:t>Постановою Кабінету Міністрів України </a:t>
            </a:r>
            <a:r>
              <a:rPr lang="uk-UA" sz="1700"/>
              <a:t>від </a:t>
            </a:r>
            <a:r>
              <a:rPr lang="uk-UA" sz="1700" b="1"/>
              <a:t>25.06.2025 № 764 «Про реалізацію експериментального проекту із закупівлі соціальної послуги з комплексного розвитку та догляду дітей з інвалідністю» </a:t>
            </a:r>
            <a:r>
              <a:rPr lang="uk-UA" sz="1700"/>
              <a:t>(далі - Постанова) визначено</a:t>
            </a:r>
            <a:r>
              <a:rPr lang="uk-UA" sz="1700" b="1"/>
              <a:t> Фонд соціального захисту осіб з інвалідністю</a:t>
            </a:r>
            <a:r>
              <a:rPr lang="uk-UA" sz="1700"/>
              <a:t> (далі – Фонд)  як замовник соціальних послуг, що відповідає за визначення територіальних громад, які з власної ініціативи братимуть участь в експериментальному проекті, закупівлю соціальної послуги з комплексного розвитку та догляду дітей з інвалідністю (далі - соціальна послуга). </a:t>
            </a:r>
          </a:p>
          <a:p>
            <a:r>
              <a:rPr lang="uk-UA" sz="1700"/>
              <a:t>У проекті беруть участь обласні, Київська міська держадміністрації (військові адміністрації), виконавчі органи сільських, селищних, міських, районні у містах (у разі їх утворення) ради, військові адміністрації населених пунктів (у разі їх утворення), районні в м. Києві держадміністрації.</a:t>
            </a:r>
          </a:p>
          <a:p>
            <a:r>
              <a:rPr sz="1700"/>
              <a:t> </a:t>
            </a:r>
          </a:p>
        </p:txBody>
      </p:sp>
      <p:sp>
        <p:nvSpPr>
          <p:cNvPr id="159" name="Лінія"/>
          <p:cNvSpPr/>
          <p:nvPr/>
        </p:nvSpPr>
        <p:spPr>
          <a:xfrm flipV="1">
            <a:off x="6725135" y="1970724"/>
            <a:ext cx="1" cy="4205157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Лінія"/>
          <p:cNvSpPr/>
          <p:nvPr/>
        </p:nvSpPr>
        <p:spPr>
          <a:xfrm flipV="1">
            <a:off x="10306637" y="-94736"/>
            <a:ext cx="1" cy="710863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Лінія"/>
          <p:cNvSpPr/>
          <p:nvPr/>
        </p:nvSpPr>
        <p:spPr>
          <a:xfrm>
            <a:off x="9377333" y="1441175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Лінія"/>
          <p:cNvSpPr/>
          <p:nvPr/>
        </p:nvSpPr>
        <p:spPr>
          <a:xfrm>
            <a:off x="6474248" y="3109179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Виноска"/>
          <p:cNvSpPr/>
          <p:nvPr/>
        </p:nvSpPr>
        <p:spPr>
          <a:xfrm>
            <a:off x="-7829" y="1430692"/>
            <a:ext cx="12207479" cy="186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/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/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/>
          <p:cNvSpPr txBox="1"/>
          <p:nvPr/>
        </p:nvSpPr>
        <p:spPr>
          <a:xfrm>
            <a:off x="516181" y="1891036"/>
            <a:ext cx="10707285" cy="5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2800"/>
              <a:t>1.Підготовка до участі</a:t>
            </a:r>
            <a:endParaRPr sz="2800"/>
          </a:p>
        </p:txBody>
      </p:sp>
      <p:sp>
        <p:nvSpPr>
          <p:cNvPr id="131" name="ТЕКСТ…"/>
          <p:cNvSpPr txBox="1"/>
          <p:nvPr/>
        </p:nvSpPr>
        <p:spPr>
          <a:xfrm>
            <a:off x="516181" y="3396550"/>
            <a:ext cx="11159639" cy="1227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spAutoFit/>
          </a:bodyPr>
          <a:lstStyle/>
          <a:p>
            <a:r>
              <a:rPr lang="uk-UA" sz="1900" b="1" dirty="0"/>
              <a:t>1.1 Прийняття рішення про участь</a:t>
            </a:r>
            <a:endParaRPr lang="uk-UA" sz="1900" dirty="0"/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600" b="1" dirty="0">
                <a:solidFill>
                  <a:srgbClr val="002060"/>
                </a:solidFill>
                <a:sym typeface="Helvetica"/>
              </a:rPr>
              <a:t>Прийняти рішення про виділення приміщення для участі в експериментальному проекті (рішення сесії,  розпорядження, наказ).</a:t>
            </a:r>
            <a:endParaRPr lang="uk-UA" sz="1600" b="1" dirty="0">
              <a:solidFill>
                <a:srgbClr val="002060"/>
              </a:solidFill>
            </a:endParaRP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600" b="1" dirty="0">
                <a:solidFill>
                  <a:srgbClr val="002060"/>
                </a:solidFill>
                <a:sym typeface="Helvetica"/>
              </a:rPr>
              <a:t>Забезпечити підготовку сканованої копії рішення (рішення сесії,  розпорядження, наказ).</a:t>
            </a:r>
            <a:endParaRPr lang="uk-UA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A8070-87CB-16B8-B716-5ACC70E27A73}"/>
              </a:ext>
            </a:extLst>
          </p:cNvPr>
          <p:cNvSpPr txBox="1"/>
          <p:nvPr/>
        </p:nvSpPr>
        <p:spPr>
          <a:xfrm>
            <a:off x="463492" y="4798091"/>
            <a:ext cx="11346365" cy="1794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uk-UA" sz="1900" b="1" dirty="0"/>
              <a:t>1.2 Визначення орієнтовної кількості дітей</a:t>
            </a:r>
            <a:endParaRPr lang="uk-UA" sz="1900" dirty="0"/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600" dirty="0"/>
              <a:t>Провести аналіз потреб територіальної громади (Документ, а саме: лист, інформаційна довідка у довільній формі, звіт громади, паспорт громади, має бути поданий на офіційному бланку за підписом керівника громади або уповноваженої особи).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600" dirty="0"/>
              <a:t>Визначити орієнтовну кількість дітей, що потребують соціальної послуги (зазначити кількість дітей).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600" dirty="0"/>
              <a:t>Підготувати зобов'язання щодо впровадження соціальної послуги (Лист, рішення сесії, наказ). </a:t>
            </a:r>
            <a:endParaRPr lang="uk-UA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EA253-2B0A-CD2A-B5E6-8E7A1276B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7144FA49-E592-2BAD-3857-34247305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FE8540EB-BF2F-CBDD-2E89-313514C1B722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44F93960-1011-CEED-B726-E2B2E2491A4A}"/>
              </a:ext>
            </a:extLst>
          </p:cNvPr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ТЕКСТ…">
            <a:extLst>
              <a:ext uri="{FF2B5EF4-FFF2-40B4-BE49-F238E27FC236}">
                <a16:creationId xmlns:a16="http://schemas.microsoft.com/office/drawing/2014/main" id="{1C3DD25B-FC96-F0CF-1B30-9D37A2C0DFF7}"/>
              </a:ext>
            </a:extLst>
          </p:cNvPr>
          <p:cNvSpPr txBox="1"/>
          <p:nvPr/>
        </p:nvSpPr>
        <p:spPr>
          <a:xfrm>
            <a:off x="463493" y="3530320"/>
            <a:ext cx="11159639" cy="2617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uk-UA" sz="1900" b="1"/>
              <a:t>1.3 Планування фінансування</a:t>
            </a:r>
            <a:endParaRPr lang="uk-UA" sz="1900" b="1">
              <a:solidFill>
                <a:srgbClr val="002060"/>
              </a:solidFill>
              <a:sym typeface="Helvetica"/>
            </a:endParaRP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err="1"/>
              <a:t>Визначити</a:t>
            </a:r>
            <a:r>
              <a:rPr lang="ru-RU" sz="1600"/>
              <a:t> </a:t>
            </a:r>
            <a:r>
              <a:rPr lang="ru-RU" sz="1600" err="1"/>
              <a:t>джерела</a:t>
            </a:r>
            <a:r>
              <a:rPr lang="ru-RU" sz="1600"/>
              <a:t> </a:t>
            </a:r>
            <a:r>
              <a:rPr lang="ru-RU" sz="1600" err="1"/>
              <a:t>фінансування</a:t>
            </a:r>
            <a:r>
              <a:rPr lang="ru-RU" sz="1600"/>
              <a:t> (</a:t>
            </a:r>
            <a:r>
              <a:rPr lang="ru-RU" sz="1600" err="1"/>
              <a:t>місцевий</a:t>
            </a:r>
            <a:r>
              <a:rPr lang="ru-RU" sz="1600"/>
              <a:t> бюджет та/</a:t>
            </a:r>
            <a:r>
              <a:rPr lang="ru-RU" sz="1600" err="1"/>
              <a:t>або</a:t>
            </a:r>
            <a:r>
              <a:rPr lang="ru-RU" sz="1600"/>
              <a:t> </a:t>
            </a:r>
            <a:r>
              <a:rPr lang="ru-RU" sz="1600" err="1"/>
              <a:t>інші</a:t>
            </a:r>
            <a:r>
              <a:rPr lang="ru-RU" sz="1600"/>
              <a:t> </a:t>
            </a:r>
            <a:r>
              <a:rPr lang="ru-RU" sz="1600" err="1"/>
              <a:t>дозволені</a:t>
            </a:r>
            <a:r>
              <a:rPr lang="ru-RU" sz="1600"/>
              <a:t> </a:t>
            </a:r>
            <a:r>
              <a:rPr lang="ru-RU" sz="1600" err="1"/>
              <a:t>джерела</a:t>
            </a:r>
            <a:r>
              <a:rPr lang="ru-RU" sz="1600"/>
              <a:t>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 err="1"/>
              <a:t>Проаналізувати</a:t>
            </a:r>
            <a:r>
              <a:rPr lang="ru-RU" sz="1600"/>
              <a:t> </a:t>
            </a:r>
            <a:r>
              <a:rPr lang="ru-RU" sz="1600" err="1"/>
              <a:t>напрями</a:t>
            </a:r>
            <a:r>
              <a:rPr lang="ru-RU" sz="1600"/>
              <a:t> </a:t>
            </a:r>
            <a:r>
              <a:rPr lang="ru-RU" sz="1600" err="1"/>
              <a:t>видатків</a:t>
            </a:r>
            <a:r>
              <a:rPr lang="ru-RU" sz="1600"/>
              <a:t> </a:t>
            </a:r>
            <a:r>
              <a:rPr lang="ru-RU" sz="1600" err="1"/>
              <a:t>згідно</a:t>
            </a:r>
            <a:r>
              <a:rPr lang="ru-RU" sz="1600"/>
              <a:t> з пунктом 31 Порядку: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600"/>
              <a:t>За </a:t>
            </a:r>
            <a:r>
              <a:rPr lang="ru-RU" sz="1600" err="1"/>
              <a:t>рахунок</a:t>
            </a:r>
            <a:r>
              <a:rPr lang="ru-RU" sz="1600"/>
              <a:t> бюджету </a:t>
            </a:r>
            <a:r>
              <a:rPr lang="ru-RU" sz="1600" err="1"/>
              <a:t>територіальних</a:t>
            </a:r>
            <a:r>
              <a:rPr lang="ru-RU" sz="1600"/>
              <a:t> громад, </a:t>
            </a:r>
            <a:r>
              <a:rPr lang="ru-RU" sz="1600" err="1"/>
              <a:t>що</a:t>
            </a:r>
            <a:r>
              <a:rPr lang="ru-RU" sz="1600"/>
              <a:t> </a:t>
            </a:r>
            <a:r>
              <a:rPr lang="ru-RU" sz="1600" err="1"/>
              <a:t>беруть</a:t>
            </a:r>
            <a:r>
              <a:rPr lang="ru-RU" sz="1600"/>
              <a:t> участь в </a:t>
            </a:r>
            <a:r>
              <a:rPr lang="ru-RU" sz="1600" err="1"/>
              <a:t>експериментальному</a:t>
            </a:r>
            <a:r>
              <a:rPr lang="ru-RU" sz="1600"/>
              <a:t> </a:t>
            </a:r>
            <a:r>
              <a:rPr lang="ru-RU" sz="1600" err="1"/>
              <a:t>проекті</a:t>
            </a:r>
            <a:r>
              <a:rPr lang="ru-RU" sz="1600"/>
              <a:t>, та/</a:t>
            </a:r>
            <a:r>
              <a:rPr lang="ru-RU" sz="1600" err="1"/>
              <a:t>або</a:t>
            </a:r>
            <a:r>
              <a:rPr lang="ru-RU" sz="1600"/>
              <a:t> </a:t>
            </a:r>
            <a:r>
              <a:rPr lang="ru-RU" sz="1600" err="1"/>
              <a:t>інших</a:t>
            </a:r>
            <a:r>
              <a:rPr lang="ru-RU" sz="1600"/>
              <a:t> не </a:t>
            </a:r>
            <a:r>
              <a:rPr lang="ru-RU" sz="1600" err="1"/>
              <a:t>заборонених</a:t>
            </a:r>
            <a:r>
              <a:rPr lang="ru-RU" sz="1600"/>
              <a:t> </a:t>
            </a:r>
            <a:r>
              <a:rPr lang="ru-RU" sz="1600" err="1"/>
              <a:t>законодавством</a:t>
            </a:r>
            <a:r>
              <a:rPr lang="ru-RU" sz="1600"/>
              <a:t> </a:t>
            </a:r>
            <a:r>
              <a:rPr lang="ru-RU" sz="1600" err="1"/>
              <a:t>джерел</a:t>
            </a:r>
            <a:r>
              <a:rPr lang="ru-RU" sz="1600"/>
              <a:t>, </a:t>
            </a:r>
            <a:r>
              <a:rPr lang="ru-RU" sz="1600" err="1"/>
              <a:t>залучених</a:t>
            </a:r>
            <a:r>
              <a:rPr lang="ru-RU" sz="1600"/>
              <a:t> </a:t>
            </a:r>
            <a:r>
              <a:rPr lang="ru-RU" sz="1600" err="1"/>
              <a:t>відповідними</a:t>
            </a:r>
            <a:r>
              <a:rPr lang="ru-RU" sz="1600"/>
              <a:t> </a:t>
            </a:r>
            <a:r>
              <a:rPr lang="ru-RU" sz="1600" err="1"/>
              <a:t>територіальними</a:t>
            </a:r>
            <a:r>
              <a:rPr lang="ru-RU" sz="1600"/>
              <a:t> громадами, </a:t>
            </a:r>
            <a:r>
              <a:rPr lang="ru-RU" sz="1600" err="1"/>
              <a:t>забезпечується</a:t>
            </a:r>
            <a:r>
              <a:rPr lang="ru-RU" sz="1600"/>
              <a:t>: оплата </a:t>
            </a:r>
            <a:r>
              <a:rPr lang="ru-RU" sz="1600" err="1"/>
              <a:t>комунальних</a:t>
            </a:r>
            <a:r>
              <a:rPr lang="ru-RU" sz="1600"/>
              <a:t> </a:t>
            </a:r>
            <a:r>
              <a:rPr lang="ru-RU" sz="1600" err="1"/>
              <a:t>послуг</a:t>
            </a:r>
            <a:r>
              <a:rPr lang="ru-RU" sz="1600"/>
              <a:t> у </a:t>
            </a:r>
            <a:r>
              <a:rPr lang="ru-RU" sz="1600" err="1"/>
              <a:t>приміщенні</a:t>
            </a:r>
            <a:r>
              <a:rPr lang="ru-RU" sz="1600"/>
              <a:t>, де </a:t>
            </a:r>
            <a:r>
              <a:rPr lang="ru-RU" sz="1600" err="1"/>
              <a:t>надається</a:t>
            </a:r>
            <a:r>
              <a:rPr lang="ru-RU" sz="1600"/>
              <a:t> </a:t>
            </a:r>
            <a:r>
              <a:rPr lang="ru-RU" sz="1600" err="1"/>
              <a:t>соціальна</a:t>
            </a:r>
            <a:r>
              <a:rPr lang="ru-RU" sz="1600"/>
              <a:t> </a:t>
            </a:r>
            <a:r>
              <a:rPr lang="ru-RU" sz="1600" err="1"/>
              <a:t>послуга</a:t>
            </a:r>
            <a:r>
              <a:rPr lang="ru-RU" sz="1600"/>
              <a:t>, </a:t>
            </a:r>
            <a:r>
              <a:rPr lang="ru-RU" sz="1600" err="1"/>
              <a:t>його</a:t>
            </a:r>
            <a:r>
              <a:rPr lang="ru-RU" sz="1600"/>
              <a:t> </a:t>
            </a:r>
            <a:r>
              <a:rPr lang="ru-RU" sz="1600" err="1"/>
              <a:t>прибирання</a:t>
            </a:r>
            <a:r>
              <a:rPr lang="ru-RU" sz="1600"/>
              <a:t>; </a:t>
            </a:r>
            <a:r>
              <a:rPr lang="ru-RU" sz="1600" err="1"/>
              <a:t>транспортна</a:t>
            </a:r>
            <a:r>
              <a:rPr lang="ru-RU" sz="1600"/>
              <a:t> </a:t>
            </a:r>
            <a:r>
              <a:rPr lang="ru-RU" sz="1600" err="1"/>
              <a:t>послуга</a:t>
            </a:r>
            <a:r>
              <a:rPr lang="ru-RU" sz="1600"/>
              <a:t>; </a:t>
            </a:r>
            <a:r>
              <a:rPr lang="ru-RU" sz="1600" err="1"/>
              <a:t>харчування</a:t>
            </a:r>
            <a:r>
              <a:rPr lang="ru-RU" sz="1600"/>
              <a:t> </a:t>
            </a:r>
            <a:r>
              <a:rPr lang="ru-RU" sz="1600" err="1"/>
              <a:t>отримувачів</a:t>
            </a:r>
            <a:r>
              <a:rPr lang="ru-RU" sz="1600"/>
              <a:t>; </a:t>
            </a:r>
            <a:r>
              <a:rPr lang="ru-RU" sz="1600" err="1"/>
              <a:t>реконструкція</a:t>
            </a:r>
            <a:r>
              <a:rPr lang="ru-RU" sz="1600"/>
              <a:t> </a:t>
            </a:r>
            <a:r>
              <a:rPr lang="ru-RU" sz="1600" err="1"/>
              <a:t>приміщення</a:t>
            </a:r>
            <a:r>
              <a:rPr lang="ru-RU" sz="1600"/>
              <a:t> (за потреби), </a:t>
            </a:r>
            <a:r>
              <a:rPr lang="ru-RU" sz="1600" err="1"/>
              <a:t>облаштування</a:t>
            </a:r>
            <a:r>
              <a:rPr lang="ru-RU" sz="1600"/>
              <a:t> </a:t>
            </a:r>
            <a:r>
              <a:rPr lang="ru-RU" sz="1600" err="1"/>
              <a:t>приміщення</a:t>
            </a:r>
            <a:r>
              <a:rPr lang="ru-RU" sz="1600"/>
              <a:t> та </a:t>
            </a:r>
            <a:r>
              <a:rPr lang="ru-RU" sz="1600" err="1"/>
              <a:t>дитячого</a:t>
            </a:r>
            <a:r>
              <a:rPr lang="ru-RU" sz="1600"/>
              <a:t> </a:t>
            </a:r>
            <a:r>
              <a:rPr lang="ru-RU" sz="1600" err="1"/>
              <a:t>майданчика</a:t>
            </a:r>
            <a:r>
              <a:rPr lang="ru-RU" sz="1600"/>
              <a:t> (за потреби).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/>
          </a:p>
        </p:txBody>
      </p:sp>
      <p:sp>
        <p:nvSpPr>
          <p:cNvPr id="3" name="Виноска">
            <a:extLst>
              <a:ext uri="{FF2B5EF4-FFF2-40B4-BE49-F238E27FC236}">
                <a16:creationId xmlns:a16="http://schemas.microsoft.com/office/drawing/2014/main" id="{22CE416E-3D78-B1E2-528E-654B313A8E54}"/>
              </a:ext>
            </a:extLst>
          </p:cNvPr>
          <p:cNvSpPr/>
          <p:nvPr/>
        </p:nvSpPr>
        <p:spPr>
          <a:xfrm>
            <a:off x="-7829" y="1430692"/>
            <a:ext cx="12207479" cy="186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ОСНОВНИЙ МЕСЕДЖ">
            <a:extLst>
              <a:ext uri="{FF2B5EF4-FFF2-40B4-BE49-F238E27FC236}">
                <a16:creationId xmlns:a16="http://schemas.microsoft.com/office/drawing/2014/main" id="{F87C88D8-8356-213E-AB77-F8129AB7571E}"/>
              </a:ext>
            </a:extLst>
          </p:cNvPr>
          <p:cNvSpPr txBox="1"/>
          <p:nvPr/>
        </p:nvSpPr>
        <p:spPr>
          <a:xfrm>
            <a:off x="516181" y="1891036"/>
            <a:ext cx="10707285" cy="5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2800"/>
              <a:t>1.Підготовка до участі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18307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13679-89C5-60F9-26ED-5E25F2687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носка">
            <a:extLst>
              <a:ext uri="{FF2B5EF4-FFF2-40B4-BE49-F238E27FC236}">
                <a16:creationId xmlns:a16="http://schemas.microsoft.com/office/drawing/2014/main" id="{7D5D5982-0C31-7D20-C6C0-4D45029606C0}"/>
              </a:ext>
            </a:extLst>
          </p:cNvPr>
          <p:cNvSpPr/>
          <p:nvPr/>
        </p:nvSpPr>
        <p:spPr>
          <a:xfrm>
            <a:off x="-7829" y="1430692"/>
            <a:ext cx="12207479" cy="186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2F699BA9-684C-6AA5-548B-A63A2744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D7E50FDF-D836-DA65-D4DF-E6C9E262C4CA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793177C7-6578-CB4A-10C5-ED22C17D14EE}"/>
              </a:ext>
            </a:extLst>
          </p:cNvPr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0" name="ОСНОВНИЙ МЕСЕДЖ">
            <a:extLst>
              <a:ext uri="{FF2B5EF4-FFF2-40B4-BE49-F238E27FC236}">
                <a16:creationId xmlns:a16="http://schemas.microsoft.com/office/drawing/2014/main" id="{E28301E1-B8A5-773F-584D-F1D0BAB99CBA}"/>
              </a:ext>
            </a:extLst>
          </p:cNvPr>
          <p:cNvSpPr txBox="1"/>
          <p:nvPr/>
        </p:nvSpPr>
        <p:spPr>
          <a:xfrm>
            <a:off x="516181" y="1837873"/>
            <a:ext cx="10707285" cy="5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2800"/>
              <a:t>2. Забезпечення інфраструктури</a:t>
            </a:r>
            <a:endParaRPr sz="2800"/>
          </a:p>
        </p:txBody>
      </p:sp>
      <p:sp>
        <p:nvSpPr>
          <p:cNvPr id="131" name="ТЕКСТ…">
            <a:extLst>
              <a:ext uri="{FF2B5EF4-FFF2-40B4-BE49-F238E27FC236}">
                <a16:creationId xmlns:a16="http://schemas.microsoft.com/office/drawing/2014/main" id="{2FA45583-0200-682B-9C88-2969118D1AA8}"/>
              </a:ext>
            </a:extLst>
          </p:cNvPr>
          <p:cNvSpPr txBox="1"/>
          <p:nvPr/>
        </p:nvSpPr>
        <p:spPr>
          <a:xfrm>
            <a:off x="417295" y="3617157"/>
            <a:ext cx="10392543" cy="307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uk-UA" sz="1900" b="1"/>
              <a:t>2.1 Приміщення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err="1"/>
              <a:t>Визначити</a:t>
            </a:r>
            <a:r>
              <a:rPr lang="ru-RU" sz="1700"/>
              <a:t> </a:t>
            </a:r>
            <a:r>
              <a:rPr lang="ru-RU" sz="1700" err="1"/>
              <a:t>приміщення</a:t>
            </a:r>
            <a:r>
              <a:rPr lang="ru-RU" sz="1700"/>
              <a:t> для </a:t>
            </a:r>
            <a:r>
              <a:rPr lang="ru-RU" sz="1700" err="1"/>
              <a:t>надання</a:t>
            </a:r>
            <a:r>
              <a:rPr lang="ru-RU" sz="1700"/>
              <a:t> </a:t>
            </a:r>
            <a:r>
              <a:rPr lang="ru-RU" sz="1700" err="1"/>
              <a:t>соціальної</a:t>
            </a:r>
            <a:r>
              <a:rPr lang="ru-RU" sz="1700"/>
              <a:t> </a:t>
            </a:r>
            <a:r>
              <a:rPr lang="ru-RU" sz="1700" err="1"/>
              <a:t>послуги</a:t>
            </a:r>
            <a:r>
              <a:rPr lang="ru-RU" sz="17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err="1"/>
              <a:t>Перевірити</a:t>
            </a:r>
            <a:r>
              <a:rPr lang="ru-RU" sz="1700"/>
              <a:t> </a:t>
            </a:r>
            <a:r>
              <a:rPr lang="ru-RU" sz="1700" err="1"/>
              <a:t>відповідність</a:t>
            </a:r>
            <a:r>
              <a:rPr lang="ru-RU" sz="1700"/>
              <a:t> </a:t>
            </a:r>
            <a:r>
              <a:rPr lang="ru-RU" sz="1700" err="1"/>
              <a:t>вимогам</a:t>
            </a:r>
            <a:r>
              <a:rPr lang="ru-RU" sz="1700"/>
              <a:t> </a:t>
            </a:r>
            <a:r>
              <a:rPr lang="ru-RU" sz="1700" err="1"/>
              <a:t>пунктів</a:t>
            </a:r>
            <a:r>
              <a:rPr lang="ru-RU" sz="1700"/>
              <a:t> 12-14 Порядку.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err="1"/>
              <a:t>Підготувати</a:t>
            </a:r>
            <a:r>
              <a:rPr lang="ru-RU" sz="1700"/>
              <a:t> </a:t>
            </a:r>
            <a:r>
              <a:rPr lang="ru-RU" sz="1700" err="1"/>
              <a:t>документи</a:t>
            </a:r>
            <a:r>
              <a:rPr lang="ru-RU" sz="1700"/>
              <a:t>, </a:t>
            </a:r>
            <a:r>
              <a:rPr lang="ru-RU" sz="1700" err="1"/>
              <a:t>що</a:t>
            </a:r>
            <a:r>
              <a:rPr lang="ru-RU" sz="1700"/>
              <a:t> </a:t>
            </a:r>
            <a:r>
              <a:rPr lang="ru-RU" sz="1700" err="1"/>
              <a:t>підтверджують</a:t>
            </a:r>
            <a:r>
              <a:rPr lang="ru-RU" sz="1700"/>
              <a:t> </a:t>
            </a:r>
            <a:r>
              <a:rPr lang="ru-RU" sz="1700" err="1"/>
              <a:t>наявність</a:t>
            </a:r>
            <a:r>
              <a:rPr lang="ru-RU" sz="1700"/>
              <a:t> </a:t>
            </a:r>
            <a:r>
              <a:rPr lang="ru-RU" sz="1700" err="1"/>
              <a:t>приміщення</a:t>
            </a:r>
            <a:r>
              <a:rPr lang="ru-RU" sz="1700"/>
              <a:t> (</a:t>
            </a:r>
            <a:r>
              <a:rPr lang="ru-RU" sz="1700" err="1"/>
              <a:t>рішення</a:t>
            </a:r>
            <a:r>
              <a:rPr lang="ru-RU" sz="1700"/>
              <a:t> </a:t>
            </a:r>
            <a:r>
              <a:rPr lang="ru-RU" sz="1700" err="1"/>
              <a:t>сесії</a:t>
            </a:r>
            <a:r>
              <a:rPr lang="ru-RU" sz="1700"/>
              <a:t>,  </a:t>
            </a:r>
            <a:r>
              <a:rPr lang="ru-RU" sz="1700" err="1"/>
              <a:t>розпорядження</a:t>
            </a:r>
            <a:r>
              <a:rPr lang="ru-RU" sz="1700"/>
              <a:t>, наказ).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err="1"/>
              <a:t>Якщо</a:t>
            </a:r>
            <a:r>
              <a:rPr lang="ru-RU" sz="1700"/>
              <a:t> </a:t>
            </a:r>
            <a:r>
              <a:rPr lang="ru-RU" sz="1700" err="1"/>
              <a:t>потрібне</a:t>
            </a:r>
            <a:r>
              <a:rPr lang="ru-RU" sz="1700"/>
              <a:t> </a:t>
            </a:r>
            <a:r>
              <a:rPr lang="ru-RU" sz="1700" err="1"/>
              <a:t>додаткове</a:t>
            </a:r>
            <a:r>
              <a:rPr lang="ru-RU" sz="1700"/>
              <a:t> </a:t>
            </a:r>
            <a:r>
              <a:rPr lang="ru-RU" sz="1700" err="1"/>
              <a:t>облаштування</a:t>
            </a:r>
            <a:r>
              <a:rPr lang="ru-RU" sz="1700"/>
              <a:t> - </a:t>
            </a:r>
            <a:r>
              <a:rPr lang="ru-RU" sz="1700" err="1"/>
              <a:t>зазначити</a:t>
            </a:r>
            <a:r>
              <a:rPr lang="ru-RU" sz="1700"/>
              <a:t> строки </a:t>
            </a:r>
            <a:r>
              <a:rPr lang="ru-RU" sz="1700" err="1"/>
              <a:t>завершення</a:t>
            </a:r>
            <a:r>
              <a:rPr lang="ru-RU" sz="1700"/>
              <a:t> у </a:t>
            </a:r>
            <a:r>
              <a:rPr lang="ru-RU" sz="1700" err="1"/>
              <a:t>заяві</a:t>
            </a:r>
            <a:r>
              <a:rPr lang="ru-RU" sz="17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err="1"/>
              <a:t>Можливість</a:t>
            </a:r>
            <a:r>
              <a:rPr lang="ru-RU" sz="1700"/>
              <a:t> </a:t>
            </a:r>
            <a:r>
              <a:rPr lang="ru-RU" sz="1700" err="1"/>
              <a:t>заміни</a:t>
            </a:r>
            <a:r>
              <a:rPr lang="ru-RU" sz="1700"/>
              <a:t>: </a:t>
            </a:r>
            <a:r>
              <a:rPr lang="ru-RU" sz="1700" err="1"/>
              <a:t>Приміщення</a:t>
            </a:r>
            <a:r>
              <a:rPr lang="ru-RU" sz="1700"/>
              <a:t> </a:t>
            </a:r>
            <a:r>
              <a:rPr lang="ru-RU" sz="1700" err="1"/>
              <a:t>можна</a:t>
            </a:r>
            <a:r>
              <a:rPr lang="ru-RU" sz="1700"/>
              <a:t> </a:t>
            </a:r>
            <a:r>
              <a:rPr lang="ru-RU" sz="1700" err="1"/>
              <a:t>замінити</a:t>
            </a:r>
            <a:r>
              <a:rPr lang="ru-RU" sz="1700"/>
              <a:t> </a:t>
            </a:r>
            <a:r>
              <a:rPr lang="ru-RU" sz="1700" err="1"/>
              <a:t>після</a:t>
            </a:r>
            <a:r>
              <a:rPr lang="ru-RU" sz="1700"/>
              <a:t> </a:t>
            </a:r>
            <a:r>
              <a:rPr lang="ru-RU" sz="1700" err="1"/>
              <a:t>подання</a:t>
            </a:r>
            <a:r>
              <a:rPr lang="ru-RU" sz="1700"/>
              <a:t> заяви (</a:t>
            </a:r>
            <a:r>
              <a:rPr lang="ru-RU" sz="1700" err="1"/>
              <a:t>Територіальна</a:t>
            </a:r>
            <a:r>
              <a:rPr lang="ru-RU" sz="1700"/>
              <a:t> громада </a:t>
            </a:r>
            <a:r>
              <a:rPr lang="ru-RU" sz="1700" err="1"/>
              <a:t>інформує</a:t>
            </a:r>
            <a:r>
              <a:rPr lang="ru-RU" sz="1700"/>
              <a:t> Фонд не </a:t>
            </a:r>
            <a:r>
              <a:rPr lang="ru-RU" sz="1700" err="1"/>
              <a:t>пізніше</a:t>
            </a:r>
            <a:r>
              <a:rPr lang="ru-RU" sz="1700"/>
              <a:t> </a:t>
            </a:r>
            <a:r>
              <a:rPr lang="ru-RU" sz="1700" err="1"/>
              <a:t>ніж</a:t>
            </a:r>
            <a:r>
              <a:rPr lang="ru-RU" sz="1700"/>
              <a:t> </a:t>
            </a:r>
            <a:r>
              <a:rPr lang="ru-RU" sz="1700" err="1"/>
              <a:t>протягом</a:t>
            </a:r>
            <a:r>
              <a:rPr lang="ru-RU" sz="1700"/>
              <a:t> </a:t>
            </a:r>
            <a:r>
              <a:rPr lang="ru-RU" sz="1700" err="1"/>
              <a:t>чотирьох</a:t>
            </a:r>
            <a:r>
              <a:rPr lang="ru-RU" sz="1700"/>
              <a:t> </a:t>
            </a:r>
            <a:r>
              <a:rPr lang="ru-RU" sz="1700" err="1"/>
              <a:t>робочих</a:t>
            </a:r>
            <a:r>
              <a:rPr lang="ru-RU" sz="1700"/>
              <a:t> </a:t>
            </a:r>
            <a:r>
              <a:rPr lang="ru-RU" sz="1700" err="1"/>
              <a:t>днів</a:t>
            </a:r>
            <a:r>
              <a:rPr lang="ru-RU" sz="1700"/>
              <a:t> </a:t>
            </a:r>
            <a:r>
              <a:rPr lang="ru-RU" sz="1700" err="1"/>
              <a:t>після</a:t>
            </a:r>
            <a:r>
              <a:rPr lang="ru-RU" sz="1700"/>
              <a:t> </a:t>
            </a:r>
            <a:r>
              <a:rPr lang="ru-RU" sz="1700" err="1"/>
              <a:t>прийняття</a:t>
            </a:r>
            <a:r>
              <a:rPr lang="ru-RU" sz="1700"/>
              <a:t> </a:t>
            </a:r>
            <a:r>
              <a:rPr lang="ru-RU" sz="1700" err="1"/>
              <a:t>рішення</a:t>
            </a:r>
            <a:r>
              <a:rPr lang="ru-RU" sz="1700"/>
              <a:t> про </a:t>
            </a:r>
            <a:r>
              <a:rPr lang="ru-RU" sz="1700" err="1"/>
              <a:t>заміну</a:t>
            </a:r>
            <a:r>
              <a:rPr lang="ru-RU" sz="1700"/>
              <a:t> </a:t>
            </a:r>
            <a:r>
              <a:rPr lang="ru-RU" sz="1700" err="1"/>
              <a:t>приміщення</a:t>
            </a:r>
            <a:r>
              <a:rPr lang="ru-RU" sz="1700"/>
              <a:t>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/>
          </a:p>
        </p:txBody>
      </p:sp>
    </p:spTree>
    <p:extLst>
      <p:ext uri="{BB962C8B-B14F-4D97-AF65-F5344CB8AC3E}">
        <p14:creationId xmlns:p14="http://schemas.microsoft.com/office/powerpoint/2010/main" val="12841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78FC5-0DFE-FE16-792C-5B088619E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 descr="pasted-image.pdf">
            <a:extLst>
              <a:ext uri="{FF2B5EF4-FFF2-40B4-BE49-F238E27FC236}">
                <a16:creationId xmlns:a16="http://schemas.microsoft.com/office/drawing/2014/main" id="{268F536C-F77F-286A-2EEF-DECB1BE2C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ЗАГОЛОВОК СЛАЙДУ">
            <a:extLst>
              <a:ext uri="{FF2B5EF4-FFF2-40B4-BE49-F238E27FC236}">
                <a16:creationId xmlns:a16="http://schemas.microsoft.com/office/drawing/2014/main" id="{0F6916B9-4421-60E0-5D8E-9AAB8A7956F3}"/>
              </a:ext>
            </a:extLst>
          </p:cNvPr>
          <p:cNvSpPr txBox="1"/>
          <p:nvPr/>
        </p:nvSpPr>
        <p:spPr>
          <a:xfrm>
            <a:off x="417295" y="527877"/>
            <a:ext cx="92396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29" name="Прямокутник">
            <a:extLst>
              <a:ext uri="{FF2B5EF4-FFF2-40B4-BE49-F238E27FC236}">
                <a16:creationId xmlns:a16="http://schemas.microsoft.com/office/drawing/2014/main" id="{CC6BA460-D59D-399A-7DE4-2A4F18BE82FD}"/>
              </a:ext>
            </a:extLst>
          </p:cNvPr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ТЕКСТ…">
            <a:extLst>
              <a:ext uri="{FF2B5EF4-FFF2-40B4-BE49-F238E27FC236}">
                <a16:creationId xmlns:a16="http://schemas.microsoft.com/office/drawing/2014/main" id="{89DAC6F2-A568-3660-1BE0-CBC8C1B7E894}"/>
              </a:ext>
            </a:extLst>
          </p:cNvPr>
          <p:cNvSpPr txBox="1"/>
          <p:nvPr/>
        </p:nvSpPr>
        <p:spPr>
          <a:xfrm>
            <a:off x="417296" y="3710232"/>
            <a:ext cx="7866626" cy="193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uk-UA" sz="2000" b="1"/>
              <a:t>2.2 Транспорт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800" err="1"/>
              <a:t>Забезпечити</a:t>
            </a:r>
            <a:r>
              <a:rPr lang="ru-RU" sz="1800"/>
              <a:t> </a:t>
            </a:r>
            <a:r>
              <a:rPr lang="ru-RU" sz="1800" err="1"/>
              <a:t>наявність</a:t>
            </a:r>
            <a:r>
              <a:rPr lang="ru-RU" sz="1800"/>
              <a:t> </a:t>
            </a:r>
            <a:r>
              <a:rPr lang="ru-RU" sz="1800" err="1"/>
              <a:t>спеціально</a:t>
            </a:r>
            <a:r>
              <a:rPr lang="ru-RU" sz="1800"/>
              <a:t> </a:t>
            </a:r>
            <a:r>
              <a:rPr lang="ru-RU" sz="1800" err="1"/>
              <a:t>обладнаного</a:t>
            </a:r>
            <a:r>
              <a:rPr lang="ru-RU" sz="1800"/>
              <a:t> транспорту для </a:t>
            </a:r>
            <a:r>
              <a:rPr lang="ru-RU" sz="1800" err="1"/>
              <a:t>перевезення</a:t>
            </a:r>
            <a:r>
              <a:rPr lang="ru-RU" sz="1800"/>
              <a:t> </a:t>
            </a:r>
            <a:r>
              <a:rPr lang="ru-RU" sz="1800" err="1"/>
              <a:t>отримувачів</a:t>
            </a:r>
            <a:r>
              <a:rPr lang="ru-RU" sz="180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800" err="1"/>
              <a:t>Підготувати</a:t>
            </a:r>
            <a:r>
              <a:rPr lang="ru-RU" sz="1800"/>
              <a:t> документ, </a:t>
            </a:r>
            <a:r>
              <a:rPr lang="ru-RU" sz="1800" err="1"/>
              <a:t>що</a:t>
            </a:r>
            <a:r>
              <a:rPr lang="ru-RU" sz="1800"/>
              <a:t> </a:t>
            </a:r>
            <a:r>
              <a:rPr lang="ru-RU" sz="1800" err="1"/>
              <a:t>підтверджує</a:t>
            </a:r>
            <a:r>
              <a:rPr lang="ru-RU" sz="1800"/>
              <a:t> </a:t>
            </a:r>
            <a:r>
              <a:rPr lang="ru-RU" sz="1800" err="1"/>
              <a:t>можливість</a:t>
            </a:r>
            <a:r>
              <a:rPr lang="ru-RU" sz="1800"/>
              <a:t> </a:t>
            </a:r>
            <a:r>
              <a:rPr lang="ru-RU" sz="1800" err="1"/>
              <a:t>використання</a:t>
            </a:r>
            <a:r>
              <a:rPr lang="ru-RU" sz="1800"/>
              <a:t> транспорту (Право </a:t>
            </a:r>
            <a:r>
              <a:rPr lang="ru-RU" sz="1800" err="1"/>
              <a:t>власності</a:t>
            </a:r>
            <a:r>
              <a:rPr lang="ru-RU" sz="1800"/>
              <a:t>, </a:t>
            </a:r>
            <a:r>
              <a:rPr lang="ru-RU" sz="1800" err="1"/>
              <a:t>розпорядження</a:t>
            </a:r>
            <a:r>
              <a:rPr lang="ru-RU" sz="1800"/>
              <a:t>).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/>
          </a:p>
        </p:txBody>
      </p:sp>
      <p:sp>
        <p:nvSpPr>
          <p:cNvPr id="3" name="Виноска">
            <a:extLst>
              <a:ext uri="{FF2B5EF4-FFF2-40B4-BE49-F238E27FC236}">
                <a16:creationId xmlns:a16="http://schemas.microsoft.com/office/drawing/2014/main" id="{DC3EBA4B-5017-B2FD-66CE-2D575BA7C511}"/>
              </a:ext>
            </a:extLst>
          </p:cNvPr>
          <p:cNvSpPr/>
          <p:nvPr/>
        </p:nvSpPr>
        <p:spPr>
          <a:xfrm>
            <a:off x="-7829" y="1430692"/>
            <a:ext cx="12207479" cy="186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8058"/>
                </a:lnTo>
                <a:lnTo>
                  <a:pt x="9075" y="18058"/>
                </a:lnTo>
                <a:lnTo>
                  <a:pt x="9843" y="21600"/>
                </a:lnTo>
                <a:lnTo>
                  <a:pt x="10612" y="18058"/>
                </a:lnTo>
                <a:lnTo>
                  <a:pt x="21600" y="1805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ОСНОВНИЙ МЕСЕДЖ">
            <a:extLst>
              <a:ext uri="{FF2B5EF4-FFF2-40B4-BE49-F238E27FC236}">
                <a16:creationId xmlns:a16="http://schemas.microsoft.com/office/drawing/2014/main" id="{1D08A277-CD99-A174-A47E-F0EA9237E95D}"/>
              </a:ext>
            </a:extLst>
          </p:cNvPr>
          <p:cNvSpPr txBox="1"/>
          <p:nvPr/>
        </p:nvSpPr>
        <p:spPr>
          <a:xfrm>
            <a:off x="516181" y="1837873"/>
            <a:ext cx="10707285" cy="52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 defTabSz="711200">
              <a:lnSpc>
                <a:spcPct val="11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 sz="2800" dirty="0"/>
              <a:t>2. Забезпечення інфраструктури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1216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округлений прямокутник"/>
          <p:cNvSpPr/>
          <p:nvPr/>
        </p:nvSpPr>
        <p:spPr>
          <a:xfrm rot="16200000">
            <a:off x="-300390" y="2226711"/>
            <a:ext cx="1435372" cy="409677"/>
          </a:xfrm>
          <a:prstGeom prst="roundRect">
            <a:avLst>
              <a:gd name="adj" fmla="val 49087"/>
            </a:avLst>
          </a:pr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r>
              <a:rPr lang="uk-UA" sz="1900" b="1"/>
              <a:t>3.1</a:t>
            </a:r>
            <a:endParaRPr sz="1900" b="1"/>
          </a:p>
        </p:txBody>
      </p:sp>
      <p:pic>
        <p:nvPicPr>
          <p:cNvPr id="13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ЗАГОЛОВОК СЛАЙДУ"/>
          <p:cNvSpPr txBox="1"/>
          <p:nvPr/>
        </p:nvSpPr>
        <p:spPr>
          <a:xfrm>
            <a:off x="417295" y="527877"/>
            <a:ext cx="5383844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/>
              <a:t>3. Відбір надавача послуг</a:t>
            </a:r>
            <a:endParaRPr/>
          </a:p>
        </p:txBody>
      </p:sp>
      <p:sp>
        <p:nvSpPr>
          <p:cNvPr id="136" name="Прямокутник"/>
          <p:cNvSpPr/>
          <p:nvPr/>
        </p:nvSpPr>
        <p:spPr>
          <a:xfrm>
            <a:off x="-13682" y="1259232"/>
            <a:ext cx="7761103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7" name="ТЕКСТ"/>
          <p:cNvSpPr txBox="1"/>
          <p:nvPr/>
        </p:nvSpPr>
        <p:spPr>
          <a:xfrm>
            <a:off x="1290798" y="1599083"/>
            <a:ext cx="9179544" cy="70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9568" tIns="99568" rIns="99568" bIns="99568">
            <a:spAutoFit/>
          </a:bodyPr>
          <a:lstStyle/>
          <a:p>
            <a:r>
              <a:rPr lang="uk-UA" sz="1900" b="1">
                <a:solidFill>
                  <a:srgbClr val="002060"/>
                </a:solidFill>
                <a:latin typeface="+mj-lt"/>
              </a:rPr>
              <a:t>Проведення відбору</a:t>
            </a:r>
            <a:endParaRPr lang="uk-UA" sz="1900">
              <a:solidFill>
                <a:srgbClr val="002060"/>
              </a:solidFill>
              <a:latin typeface="+mj-lt"/>
            </a:endParaRPr>
          </a:p>
          <a:p>
            <a:pPr lvl="0"/>
            <a:r>
              <a:rPr lang="uk-UA">
                <a:solidFill>
                  <a:srgbClr val="002060"/>
                </a:solidFill>
                <a:latin typeface="+mj-lt"/>
              </a:rPr>
              <a:t> </a:t>
            </a:r>
            <a:endParaRPr/>
          </a:p>
        </p:txBody>
      </p:sp>
      <p:sp>
        <p:nvSpPr>
          <p:cNvPr id="138" name="ТЕКСТ"/>
          <p:cNvSpPr txBox="1"/>
          <p:nvPr/>
        </p:nvSpPr>
        <p:spPr>
          <a:xfrm rot="16200000">
            <a:off x="3930" y="2473845"/>
            <a:ext cx="869914" cy="249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 defTabSz="533400">
              <a:lnSpc>
                <a:spcPct val="110000"/>
              </a:lnSpc>
              <a:spcBef>
                <a:spcPts val="500"/>
              </a:spcBef>
              <a:defRPr sz="16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39" name="ТЕКСТ"/>
          <p:cNvSpPr txBox="1"/>
          <p:nvPr/>
        </p:nvSpPr>
        <p:spPr>
          <a:xfrm>
            <a:off x="1290797" y="3336582"/>
            <a:ext cx="9179544" cy="741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9568" tIns="99568" rIns="99568" bIns="99568">
            <a:spAutoFit/>
          </a:bodyPr>
          <a:lstStyle/>
          <a:p>
            <a:pPr lvl="1" defTabSz="622300">
              <a:lnSpc>
                <a:spcPct val="110000"/>
              </a:lnSpc>
              <a:buClr>
                <a:srgbClr val="DE9D41"/>
              </a:buClr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900" b="1">
                <a:sym typeface="Helvetica"/>
              </a:rPr>
              <a:t>Збір інформації про надавача</a:t>
            </a:r>
          </a:p>
          <a:p>
            <a:pPr lvl="1" defTabSz="622300">
              <a:lnSpc>
                <a:spcPct val="110000"/>
              </a:lnSpc>
              <a:buClr>
                <a:srgbClr val="DE9D41"/>
              </a:buClr>
              <a:buFont typeface="Arial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" name="ТЕКСТ"/>
          <p:cNvSpPr txBox="1"/>
          <p:nvPr/>
        </p:nvSpPr>
        <p:spPr>
          <a:xfrm>
            <a:off x="1506228" y="5362859"/>
            <a:ext cx="9179544" cy="41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9568" tIns="99568" rIns="99568" bIns="99568">
            <a:spAutoFit/>
          </a:bodyPr>
          <a:lstStyle/>
          <a:p>
            <a:pPr lvl="1" defTabSz="622300">
              <a:lnSpc>
                <a:spcPct val="110000"/>
              </a:lnSpc>
              <a:buClr>
                <a:srgbClr val="DE9D41"/>
              </a:buClr>
              <a:buFont typeface="Arial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5F360-4B42-8E65-A556-DEF7CC825092}"/>
              </a:ext>
            </a:extLst>
          </p:cNvPr>
          <p:cNvSpPr txBox="1"/>
          <p:nvPr/>
        </p:nvSpPr>
        <p:spPr>
          <a:xfrm>
            <a:off x="1221659" y="1951251"/>
            <a:ext cx="9672722" cy="9534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Провести </a:t>
            </a:r>
            <a:r>
              <a:rPr lang="ru-RU" sz="1700" dirty="0" err="1"/>
              <a:t>відбір</a:t>
            </a:r>
            <a:r>
              <a:rPr lang="ru-RU" sz="1700" dirty="0"/>
              <a:t> </a:t>
            </a:r>
            <a:r>
              <a:rPr lang="ru-RU" sz="1700" dirty="0" err="1"/>
              <a:t>надавача</a:t>
            </a:r>
            <a:r>
              <a:rPr lang="ru-RU" sz="1700" dirty="0"/>
              <a:t>/</a:t>
            </a:r>
            <a:r>
              <a:rPr lang="ru-RU" sz="1700" dirty="0" err="1"/>
              <a:t>надавачів</a:t>
            </a:r>
            <a:r>
              <a:rPr lang="ru-RU" sz="1700" dirty="0"/>
              <a:t> для </a:t>
            </a:r>
            <a:r>
              <a:rPr lang="ru-RU" sz="1700" dirty="0" err="1"/>
              <a:t>участі</a:t>
            </a:r>
            <a:r>
              <a:rPr lang="ru-RU" sz="1700" dirty="0"/>
              <a:t> в </a:t>
            </a:r>
            <a:r>
              <a:rPr lang="ru-RU" sz="1700" dirty="0" err="1"/>
              <a:t>експериментальному</a:t>
            </a:r>
            <a:r>
              <a:rPr lang="ru-RU" sz="1700" dirty="0"/>
              <a:t> </a:t>
            </a:r>
            <a:r>
              <a:rPr lang="ru-RU" sz="1700" dirty="0" err="1"/>
              <a:t>проекті</a:t>
            </a:r>
            <a:r>
              <a:rPr lang="ru-RU" sz="1700" dirty="0"/>
              <a:t>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 </a:t>
            </a:r>
            <a:r>
              <a:rPr lang="ru-RU" sz="1700" dirty="0" err="1"/>
              <a:t>Оформити</a:t>
            </a:r>
            <a:r>
              <a:rPr lang="ru-RU" sz="1700" dirty="0"/>
              <a:t> </a:t>
            </a:r>
            <a:r>
              <a:rPr lang="ru-RU" sz="1700" dirty="0" err="1"/>
              <a:t>рішення</a:t>
            </a:r>
            <a:r>
              <a:rPr lang="ru-RU" sz="1700" dirty="0"/>
              <a:t> про </a:t>
            </a:r>
            <a:r>
              <a:rPr lang="ru-RU" sz="1700" dirty="0" err="1"/>
              <a:t>результати</a:t>
            </a:r>
            <a:r>
              <a:rPr lang="ru-RU" sz="1700" dirty="0"/>
              <a:t> </a:t>
            </a:r>
            <a:r>
              <a:rPr lang="ru-RU" sz="1700" dirty="0" err="1"/>
              <a:t>відбору</a:t>
            </a:r>
            <a:r>
              <a:rPr lang="ru-RU" sz="1700" dirty="0"/>
              <a:t> (</a:t>
            </a:r>
            <a:r>
              <a:rPr lang="ru-RU" sz="1700" dirty="0" err="1"/>
              <a:t>Рішення</a:t>
            </a:r>
            <a:r>
              <a:rPr lang="ru-RU" sz="1700" dirty="0"/>
              <a:t>, наказ, </a:t>
            </a:r>
            <a:r>
              <a:rPr lang="ru-RU" sz="1700" dirty="0" err="1"/>
              <a:t>розпорядження</a:t>
            </a:r>
            <a:r>
              <a:rPr lang="ru-RU" sz="1700" dirty="0"/>
              <a:t>). 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500"/>
          </a:p>
        </p:txBody>
      </p:sp>
      <p:sp>
        <p:nvSpPr>
          <p:cNvPr id="4" name="Заокруглений прямокутник">
            <a:extLst>
              <a:ext uri="{FF2B5EF4-FFF2-40B4-BE49-F238E27FC236}">
                <a16:creationId xmlns:a16="http://schemas.microsoft.com/office/drawing/2014/main" id="{12AE401A-43D7-6982-E225-E6896FD4D3F4}"/>
              </a:ext>
            </a:extLst>
          </p:cNvPr>
          <p:cNvSpPr/>
          <p:nvPr/>
        </p:nvSpPr>
        <p:spPr>
          <a:xfrm rot="16200000">
            <a:off x="-300389" y="3941848"/>
            <a:ext cx="1435372" cy="409677"/>
          </a:xfrm>
          <a:prstGeom prst="roundRect">
            <a:avLst>
              <a:gd name="adj" fmla="val 49087"/>
            </a:avLst>
          </a:prstGeom>
          <a:solidFill>
            <a:srgbClr val="DE9D41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r>
              <a:rPr lang="uk-UA" sz="1900" b="1"/>
              <a:t>3.2</a:t>
            </a:r>
            <a:endParaRPr sz="19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741B93-5BB7-0DE4-C4DE-CF3EDEA6FACA}"/>
              </a:ext>
            </a:extLst>
          </p:cNvPr>
          <p:cNvSpPr txBox="1"/>
          <p:nvPr/>
        </p:nvSpPr>
        <p:spPr>
          <a:xfrm>
            <a:off x="1290797" y="3703473"/>
            <a:ext cx="9620737" cy="1250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/>
              <a:t>Найменування надавача.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/>
              <a:t>Ідентифікаційний код згідно з ЄДРПОУ.</a:t>
            </a:r>
          </a:p>
          <a:p>
            <a:pPr marL="179999" lvl="1" indent="-179999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/>
              <a:t>Витяг з Реєстру надавачів та отримувачів соціальних послуг.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C6F12-6021-BEC2-AF7A-D45465D4B5F7}"/>
              </a:ext>
            </a:extLst>
          </p:cNvPr>
          <p:cNvSpPr txBox="1"/>
          <p:nvPr/>
        </p:nvSpPr>
        <p:spPr>
          <a:xfrm>
            <a:off x="1288472" y="4774624"/>
            <a:ext cx="9406381" cy="1890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800" dirty="0">
                <a:solidFill>
                  <a:srgbClr val="DE9D41"/>
                </a:solidFill>
              </a:rPr>
              <a:t>Для фізичної особи-підприємця: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Прізвище, ім'я, по батькові (за наявності).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Реєстраційний номер облікової картки платника податків АБО серія та номер паспорта (для осіб з релігійними переконаннями)).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Отримати довідку територіального органу ДПС про відсутність заборгованості (дійсна на дату подання заяви).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5C08ED-6FCC-BAB1-47FD-635D2421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04" y="4045609"/>
            <a:ext cx="606118" cy="2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53F6E-857E-3AEB-2774-83A2045C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04" y="2308577"/>
            <a:ext cx="606118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B1F52-A9E9-D23D-94E7-B57ED77E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movie.png">
            <a:extLst>
              <a:ext uri="{FF2B5EF4-FFF2-40B4-BE49-F238E27FC236}">
                <a16:creationId xmlns:a16="http://schemas.microsoft.com/office/drawing/2014/main" id="{7AD56EF0-DF82-9272-C8B8-453AF683A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" t="11535" b="12100"/>
          <a:stretch>
            <a:fillRect/>
          </a:stretch>
        </p:blipFill>
        <p:spPr>
          <a:xfrm>
            <a:off x="6096803" y="531107"/>
            <a:ext cx="4541972" cy="5766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pasted-image.pdf" descr="pasted-image.pdf">
            <a:extLst>
              <a:ext uri="{FF2B5EF4-FFF2-40B4-BE49-F238E27FC236}">
                <a16:creationId xmlns:a16="http://schemas.microsoft.com/office/drawing/2014/main" id="{84A68FF0-2C73-522F-98AD-17E2E24A7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ЗАГОЛОВОК СЛАЙДУ">
            <a:extLst>
              <a:ext uri="{FF2B5EF4-FFF2-40B4-BE49-F238E27FC236}">
                <a16:creationId xmlns:a16="http://schemas.microsoft.com/office/drawing/2014/main" id="{D22FEA4F-E223-CE1D-3B4F-A8F7515BC98E}"/>
              </a:ext>
            </a:extLst>
          </p:cNvPr>
          <p:cNvSpPr txBox="1"/>
          <p:nvPr/>
        </p:nvSpPr>
        <p:spPr>
          <a:xfrm>
            <a:off x="417295" y="527877"/>
            <a:ext cx="5677820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/>
              <a:t> 4. Формування команди фахівців</a:t>
            </a:r>
            <a:endParaRPr/>
          </a:p>
        </p:txBody>
      </p:sp>
      <p:sp>
        <p:nvSpPr>
          <p:cNvPr id="157" name="Прямокутник">
            <a:extLst>
              <a:ext uri="{FF2B5EF4-FFF2-40B4-BE49-F238E27FC236}">
                <a16:creationId xmlns:a16="http://schemas.microsoft.com/office/drawing/2014/main" id="{4A30E69A-DF5B-CE4C-970B-8F4953EDF063}"/>
              </a:ext>
            </a:extLst>
          </p:cNvPr>
          <p:cNvSpPr/>
          <p:nvPr/>
        </p:nvSpPr>
        <p:spPr>
          <a:xfrm>
            <a:off x="-13682" y="1822656"/>
            <a:ext cx="5061105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ТЕКСТ">
            <a:extLst>
              <a:ext uri="{FF2B5EF4-FFF2-40B4-BE49-F238E27FC236}">
                <a16:creationId xmlns:a16="http://schemas.microsoft.com/office/drawing/2014/main" id="{E3B5B5B9-C5DB-BAFC-037F-673906BB3C2D}"/>
              </a:ext>
            </a:extLst>
          </p:cNvPr>
          <p:cNvSpPr txBox="1"/>
          <p:nvPr/>
        </p:nvSpPr>
        <p:spPr>
          <a:xfrm>
            <a:off x="417295" y="2333625"/>
            <a:ext cx="5061106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59" name="Лінія">
            <a:extLst>
              <a:ext uri="{FF2B5EF4-FFF2-40B4-BE49-F238E27FC236}">
                <a16:creationId xmlns:a16="http://schemas.microsoft.com/office/drawing/2014/main" id="{6CA3213E-7AA3-7D9A-2D45-4EF8F843C272}"/>
              </a:ext>
            </a:extLst>
          </p:cNvPr>
          <p:cNvSpPr/>
          <p:nvPr/>
        </p:nvSpPr>
        <p:spPr>
          <a:xfrm flipV="1">
            <a:off x="6373288" y="1153181"/>
            <a:ext cx="35036" cy="272495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Лінія">
            <a:extLst>
              <a:ext uri="{FF2B5EF4-FFF2-40B4-BE49-F238E27FC236}">
                <a16:creationId xmlns:a16="http://schemas.microsoft.com/office/drawing/2014/main" id="{829F442E-41DA-95C8-C0EA-D1136EE50428}"/>
              </a:ext>
            </a:extLst>
          </p:cNvPr>
          <p:cNvSpPr/>
          <p:nvPr/>
        </p:nvSpPr>
        <p:spPr>
          <a:xfrm flipV="1">
            <a:off x="10206851" y="12244"/>
            <a:ext cx="1" cy="3044632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Лінія">
            <a:extLst>
              <a:ext uri="{FF2B5EF4-FFF2-40B4-BE49-F238E27FC236}">
                <a16:creationId xmlns:a16="http://schemas.microsoft.com/office/drawing/2014/main" id="{C0276C45-E32E-2EF0-693A-D6ABAF9B0C58}"/>
              </a:ext>
            </a:extLst>
          </p:cNvPr>
          <p:cNvSpPr/>
          <p:nvPr/>
        </p:nvSpPr>
        <p:spPr>
          <a:xfrm>
            <a:off x="9183523" y="1462460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Лінія">
            <a:extLst>
              <a:ext uri="{FF2B5EF4-FFF2-40B4-BE49-F238E27FC236}">
                <a16:creationId xmlns:a16="http://schemas.microsoft.com/office/drawing/2014/main" id="{1B8478C1-1F1F-9086-576D-38C9D8BDF797}"/>
              </a:ext>
            </a:extLst>
          </p:cNvPr>
          <p:cNvSpPr/>
          <p:nvPr/>
        </p:nvSpPr>
        <p:spPr>
          <a:xfrm>
            <a:off x="6000297" y="3012506"/>
            <a:ext cx="654174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C5254-F005-036B-C743-2B5B831128F5}"/>
              </a:ext>
            </a:extLst>
          </p:cNvPr>
          <p:cNvSpPr txBox="1"/>
          <p:nvPr/>
        </p:nvSpPr>
        <p:spPr>
          <a:xfrm>
            <a:off x="124691" y="2177740"/>
            <a:ext cx="5682987" cy="42740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800" dirty="0"/>
              <a:t>4.1 Фахівці :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Соціальний працівник або Фахівець із соціальної роботи.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Вихователь/Вихователь соціальний по роботі з дітьми з інвалідністю.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Психолог.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Спеціаліст з фізичної реабілітації (</a:t>
            </a:r>
            <a:r>
              <a:rPr lang="uk-UA" sz="1700" dirty="0" err="1"/>
              <a:t>ерготерапевт</a:t>
            </a:r>
            <a:r>
              <a:rPr lang="uk-UA" sz="1700" dirty="0"/>
              <a:t>/фізичний терапевт/</a:t>
            </a:r>
            <a:r>
              <a:rPr lang="uk-UA" sz="1700" dirty="0" err="1"/>
              <a:t>реабілітолог</a:t>
            </a:r>
            <a:r>
              <a:rPr lang="uk-UA" sz="1700" dirty="0"/>
              <a:t>).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/>
              <a:t>Соціальні робітники (не менше 1 особи на кожних 2 отримувачів).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700"/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uk-UA" sz="1700" dirty="0">
                <a:solidFill>
                  <a:srgbClr val="FF0000"/>
                </a:solidFill>
              </a:rPr>
              <a:t>Примітка:</a:t>
            </a:r>
            <a:r>
              <a:rPr lang="uk-UA" sz="1700" dirty="0"/>
              <a:t> Фізична особа-підприємець може бути одним із фахівців.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400"/>
          </a:p>
        </p:txBody>
      </p:sp>
    </p:spTree>
    <p:extLst>
      <p:ext uri="{BB962C8B-B14F-4D97-AF65-F5344CB8AC3E}">
        <p14:creationId xmlns:p14="http://schemas.microsoft.com/office/powerpoint/2010/main" val="2232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58BF9-C5B9-E8F0-CD6F-5C67A832B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movie.png">
            <a:extLst>
              <a:ext uri="{FF2B5EF4-FFF2-40B4-BE49-F238E27FC236}">
                <a16:creationId xmlns:a16="http://schemas.microsoft.com/office/drawing/2014/main" id="{75D57B74-DB57-C785-F6EC-6643DAF72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8" t="3313" r="15538" b="7878"/>
          <a:stretch>
            <a:fillRect/>
          </a:stretch>
        </p:blipFill>
        <p:spPr>
          <a:xfrm>
            <a:off x="6096803" y="347415"/>
            <a:ext cx="4546821" cy="5854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95" y="0"/>
                </a:moveTo>
                <a:lnTo>
                  <a:pt x="1569" y="3"/>
                </a:lnTo>
                <a:lnTo>
                  <a:pt x="1476" y="95"/>
                </a:lnTo>
                <a:lnTo>
                  <a:pt x="1476" y="9323"/>
                </a:lnTo>
                <a:lnTo>
                  <a:pt x="0" y="9323"/>
                </a:lnTo>
                <a:lnTo>
                  <a:pt x="0" y="20171"/>
                </a:lnTo>
                <a:lnTo>
                  <a:pt x="4214" y="20171"/>
                </a:lnTo>
                <a:lnTo>
                  <a:pt x="4214" y="21600"/>
                </a:lnTo>
                <a:lnTo>
                  <a:pt x="21600" y="21600"/>
                </a:lnTo>
                <a:lnTo>
                  <a:pt x="21600" y="14043"/>
                </a:lnTo>
                <a:lnTo>
                  <a:pt x="21600" y="3494"/>
                </a:lnTo>
                <a:lnTo>
                  <a:pt x="19560" y="3494"/>
                </a:lnTo>
                <a:lnTo>
                  <a:pt x="19560" y="0"/>
                </a:lnTo>
                <a:lnTo>
                  <a:pt x="219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5" name="pasted-image.pdf" descr="pasted-image.pdf">
            <a:extLst>
              <a:ext uri="{FF2B5EF4-FFF2-40B4-BE49-F238E27FC236}">
                <a16:creationId xmlns:a16="http://schemas.microsoft.com/office/drawing/2014/main" id="{5B8D70A2-68EA-DF2D-094C-A3059D8E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944" y="352756"/>
            <a:ext cx="869914" cy="93698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ЗАГОЛОВОК СЛАЙДУ">
            <a:extLst>
              <a:ext uri="{FF2B5EF4-FFF2-40B4-BE49-F238E27FC236}">
                <a16:creationId xmlns:a16="http://schemas.microsoft.com/office/drawing/2014/main" id="{492B0F74-6880-2974-9F34-2D04990BC2A1}"/>
              </a:ext>
            </a:extLst>
          </p:cNvPr>
          <p:cNvSpPr txBox="1"/>
          <p:nvPr/>
        </p:nvSpPr>
        <p:spPr>
          <a:xfrm>
            <a:off x="417295" y="527877"/>
            <a:ext cx="5940579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uk-UA"/>
              <a:t> 4. Формування команди фахівців</a:t>
            </a:r>
            <a:endParaRPr/>
          </a:p>
        </p:txBody>
      </p:sp>
      <p:sp>
        <p:nvSpPr>
          <p:cNvPr id="157" name="Прямокутник">
            <a:extLst>
              <a:ext uri="{FF2B5EF4-FFF2-40B4-BE49-F238E27FC236}">
                <a16:creationId xmlns:a16="http://schemas.microsoft.com/office/drawing/2014/main" id="{E4F7D4E5-A6B7-E4E0-16C3-4474CE45FC75}"/>
              </a:ext>
            </a:extLst>
          </p:cNvPr>
          <p:cNvSpPr/>
          <p:nvPr/>
        </p:nvSpPr>
        <p:spPr>
          <a:xfrm>
            <a:off x="-13682" y="1822656"/>
            <a:ext cx="5061105" cy="29864"/>
          </a:xfrm>
          <a:prstGeom prst="rect">
            <a:avLst/>
          </a:prstGeom>
          <a:solidFill>
            <a:srgbClr val="DD9D3D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8" name="ТЕКСТ">
            <a:extLst>
              <a:ext uri="{FF2B5EF4-FFF2-40B4-BE49-F238E27FC236}">
                <a16:creationId xmlns:a16="http://schemas.microsoft.com/office/drawing/2014/main" id="{59364B84-7163-92A4-0AF7-D50876A1A6EC}"/>
              </a:ext>
            </a:extLst>
          </p:cNvPr>
          <p:cNvSpPr txBox="1"/>
          <p:nvPr/>
        </p:nvSpPr>
        <p:spPr>
          <a:xfrm>
            <a:off x="417295" y="2333625"/>
            <a:ext cx="5061106" cy="342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711200">
              <a:lnSpc>
                <a:spcPct val="110000"/>
              </a:lnSpc>
              <a:spcBef>
                <a:spcPts val="600"/>
              </a:spcBef>
              <a:defRPr sz="1600">
                <a:solidFill>
                  <a:srgbClr val="081F5C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/>
          </a:p>
        </p:txBody>
      </p:sp>
      <p:sp>
        <p:nvSpPr>
          <p:cNvPr id="159" name="Лінія">
            <a:extLst>
              <a:ext uri="{FF2B5EF4-FFF2-40B4-BE49-F238E27FC236}">
                <a16:creationId xmlns:a16="http://schemas.microsoft.com/office/drawing/2014/main" id="{9ED19AFF-77C0-4DCC-DFF9-CD46D9B4E796}"/>
              </a:ext>
            </a:extLst>
          </p:cNvPr>
          <p:cNvSpPr/>
          <p:nvPr/>
        </p:nvSpPr>
        <p:spPr>
          <a:xfrm flipH="1" flipV="1">
            <a:off x="6397454" y="1581403"/>
            <a:ext cx="8757" cy="2611089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0" name="Лінія">
            <a:extLst>
              <a:ext uri="{FF2B5EF4-FFF2-40B4-BE49-F238E27FC236}">
                <a16:creationId xmlns:a16="http://schemas.microsoft.com/office/drawing/2014/main" id="{5F607939-FCC9-5BF7-3233-D5E57D1BDEB9}"/>
              </a:ext>
            </a:extLst>
          </p:cNvPr>
          <p:cNvSpPr/>
          <p:nvPr/>
        </p:nvSpPr>
        <p:spPr>
          <a:xfrm flipH="1" flipV="1">
            <a:off x="10198094" y="12244"/>
            <a:ext cx="8757" cy="258918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Лінія">
            <a:extLst>
              <a:ext uri="{FF2B5EF4-FFF2-40B4-BE49-F238E27FC236}">
                <a16:creationId xmlns:a16="http://schemas.microsoft.com/office/drawing/2014/main" id="{CA56EA7D-DB91-B3F9-6DFA-94031A998E48}"/>
              </a:ext>
            </a:extLst>
          </p:cNvPr>
          <p:cNvSpPr/>
          <p:nvPr/>
        </p:nvSpPr>
        <p:spPr>
          <a:xfrm>
            <a:off x="6012902" y="2846322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D0D9-B1FF-3B6F-9C67-B14E69F8025B}"/>
              </a:ext>
            </a:extLst>
          </p:cNvPr>
          <p:cNvSpPr txBox="1"/>
          <p:nvPr/>
        </p:nvSpPr>
        <p:spPr>
          <a:xfrm>
            <a:off x="124691" y="2177740"/>
            <a:ext cx="5682987" cy="4028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lvl="1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800" dirty="0"/>
              <a:t>4.2 </a:t>
            </a:r>
            <a:r>
              <a:rPr lang="ru-RU" sz="1800" dirty="0" err="1"/>
              <a:t>Документи</a:t>
            </a:r>
            <a:r>
              <a:rPr lang="ru-RU" sz="1800" dirty="0"/>
              <a:t> про </a:t>
            </a:r>
            <a:r>
              <a:rPr lang="ru-RU" sz="1800" dirty="0" err="1"/>
              <a:t>кваліфікацію</a:t>
            </a:r>
            <a:r>
              <a:rPr lang="ru-RU" sz="1800" dirty="0"/>
              <a:t> </a:t>
            </a:r>
            <a:r>
              <a:rPr lang="ru-RU" sz="1800" dirty="0" err="1"/>
              <a:t>фахівців</a:t>
            </a:r>
            <a:r>
              <a:rPr lang="uk-UA" sz="1800" dirty="0"/>
              <a:t>:</a:t>
            </a:r>
          </a:p>
          <a:p>
            <a:pPr lvl="1" algn="just" defTabSz="622300">
              <a:lnSpc>
                <a:spcPct val="110000"/>
              </a:lnSpc>
              <a:spcBef>
                <a:spcPts val="200"/>
              </a:spcBef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800" dirty="0"/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Документи</a:t>
            </a:r>
            <a:r>
              <a:rPr lang="ru-RU" sz="1700" dirty="0"/>
              <a:t> про </a:t>
            </a:r>
            <a:r>
              <a:rPr lang="ru-RU" sz="1700" dirty="0" err="1"/>
              <a:t>освіту</a:t>
            </a:r>
            <a:r>
              <a:rPr lang="ru-RU" sz="1700" dirty="0"/>
              <a:t>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Свідоцтва</a:t>
            </a:r>
            <a:r>
              <a:rPr lang="ru-RU" sz="1700" dirty="0"/>
              <a:t> про </a:t>
            </a:r>
            <a:r>
              <a:rPr lang="ru-RU" sz="1700" dirty="0" err="1"/>
              <a:t>підвищення</a:t>
            </a:r>
            <a:r>
              <a:rPr lang="ru-RU" sz="1700" dirty="0"/>
              <a:t> </a:t>
            </a:r>
            <a:r>
              <a:rPr lang="ru-RU" sz="1700" dirty="0" err="1"/>
              <a:t>кваліфікації</a:t>
            </a:r>
            <a:r>
              <a:rPr lang="ru-RU" sz="1700" dirty="0"/>
              <a:t> та/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атестацію</a:t>
            </a:r>
            <a:r>
              <a:rPr lang="ru-RU" sz="1700" dirty="0"/>
              <a:t>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Документи</a:t>
            </a:r>
            <a:r>
              <a:rPr lang="ru-RU" sz="1700" dirty="0"/>
              <a:t> про </a:t>
            </a:r>
            <a:r>
              <a:rPr lang="ru-RU" sz="1700" dirty="0" err="1"/>
              <a:t>неформальне</a:t>
            </a:r>
            <a:r>
              <a:rPr lang="ru-RU" sz="1700" dirty="0"/>
              <a:t> </a:t>
            </a:r>
            <a:r>
              <a:rPr lang="ru-RU" sz="1700" dirty="0" err="1"/>
              <a:t>професійне</a:t>
            </a:r>
            <a:r>
              <a:rPr lang="ru-RU" sz="1700" dirty="0"/>
              <a:t> </a:t>
            </a:r>
            <a:r>
              <a:rPr lang="ru-RU" sz="1700" dirty="0" err="1"/>
              <a:t>навчання</a:t>
            </a:r>
            <a:r>
              <a:rPr lang="ru-RU" sz="1700" dirty="0"/>
              <a:t>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Документи</a:t>
            </a:r>
            <a:r>
              <a:rPr lang="ru-RU" sz="1700" dirty="0"/>
              <a:t> про </a:t>
            </a:r>
            <a:r>
              <a:rPr lang="ru-RU" sz="1700" dirty="0" err="1"/>
              <a:t>трудові</a:t>
            </a:r>
            <a:r>
              <a:rPr lang="ru-RU" sz="1700" dirty="0"/>
              <a:t>/</a:t>
            </a:r>
            <a:r>
              <a:rPr lang="ru-RU" sz="1700" dirty="0" err="1"/>
              <a:t>цивільно-правові</a:t>
            </a:r>
            <a:r>
              <a:rPr lang="ru-RU" sz="1700" dirty="0"/>
              <a:t> </a:t>
            </a:r>
            <a:r>
              <a:rPr lang="ru-RU" sz="1700" dirty="0" err="1"/>
              <a:t>відносини</a:t>
            </a:r>
            <a:r>
              <a:rPr lang="ru-RU" sz="1700" dirty="0"/>
              <a:t>: 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Штатний</a:t>
            </a:r>
            <a:r>
              <a:rPr lang="ru-RU" sz="1700" dirty="0"/>
              <a:t> </a:t>
            </a:r>
            <a:r>
              <a:rPr lang="ru-RU" sz="1700" dirty="0" err="1"/>
              <a:t>розпис</a:t>
            </a:r>
            <a:r>
              <a:rPr lang="ru-RU" sz="1700" dirty="0"/>
              <a:t> (за </a:t>
            </a:r>
            <a:r>
              <a:rPr lang="ru-RU" sz="1700" dirty="0" err="1"/>
              <a:t>наявності</a:t>
            </a:r>
            <a:r>
              <a:rPr lang="ru-RU" sz="1700" dirty="0"/>
              <a:t>);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 err="1"/>
              <a:t>Трудові</a:t>
            </a:r>
            <a:r>
              <a:rPr lang="ru-RU" sz="1700" dirty="0"/>
              <a:t> договори;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1700" dirty="0"/>
              <a:t>Договори про </a:t>
            </a:r>
            <a:r>
              <a:rPr lang="ru-RU" sz="1700" dirty="0" err="1"/>
              <a:t>надання</a:t>
            </a:r>
            <a:r>
              <a:rPr lang="ru-RU" sz="1700" dirty="0"/>
              <a:t> </a:t>
            </a:r>
            <a:r>
              <a:rPr lang="ru-RU" sz="1700" dirty="0" err="1"/>
              <a:t>послуг</a:t>
            </a:r>
            <a:r>
              <a:rPr lang="ru-RU" sz="1700" dirty="0"/>
              <a:t>.</a:t>
            </a:r>
          </a:p>
          <a:p>
            <a:pPr marL="179705" lvl="1" indent="-179705" algn="just" defTabSz="622300">
              <a:lnSpc>
                <a:spcPct val="110000"/>
              </a:lnSpc>
              <a:spcBef>
                <a:spcPts val="200"/>
              </a:spcBef>
              <a:buClr>
                <a:srgbClr val="DE9D41"/>
              </a:buClr>
              <a:buSzPct val="150000"/>
              <a:buFont typeface="Arial"/>
              <a:buChar char="•"/>
              <a:defRPr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uk-UA" sz="1400"/>
          </a:p>
        </p:txBody>
      </p:sp>
      <p:sp>
        <p:nvSpPr>
          <p:cNvPr id="2" name="Лінія">
            <a:extLst>
              <a:ext uri="{FF2B5EF4-FFF2-40B4-BE49-F238E27FC236}">
                <a16:creationId xmlns:a16="http://schemas.microsoft.com/office/drawing/2014/main" id="{60272F21-2A0B-5663-472B-CCED186609AB}"/>
              </a:ext>
            </a:extLst>
          </p:cNvPr>
          <p:cNvSpPr/>
          <p:nvPr/>
        </p:nvSpPr>
        <p:spPr>
          <a:xfrm>
            <a:off x="9323660" y="1287287"/>
            <a:ext cx="1853967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1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108CB988FDCBD40ABF41CF3170AEE0C" ma:contentTypeVersion="11" ma:contentTypeDescription="Створення нового документа." ma:contentTypeScope="" ma:versionID="aabad918b73c0b9911fb615ea5040f53">
  <xsd:schema xmlns:xsd="http://www.w3.org/2001/XMLSchema" xmlns:xs="http://www.w3.org/2001/XMLSchema" xmlns:p="http://schemas.microsoft.com/office/2006/metadata/properties" xmlns:ns3="20ef27b0-cf09-4c9a-b1da-9a068320dfb8" targetNamespace="http://schemas.microsoft.com/office/2006/metadata/properties" ma:root="true" ma:fieldsID="53d05253d59513ca75ef04de21a28e12" ns3:_="">
    <xsd:import namespace="20ef27b0-cf09-4c9a-b1da-9a068320dfb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f27b0-cf09-4c9a-b1da-9a068320dfb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ef27b0-cf09-4c9a-b1da-9a068320dfb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938C6-B1E1-487C-9FDF-452ABBFDCA08}">
  <ds:schemaRefs>
    <ds:schemaRef ds:uri="20ef27b0-cf09-4c9a-b1da-9a068320df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BF69E7-2B5E-478F-B84E-3EA5B789D066}">
  <ds:schemaRefs>
    <ds:schemaRef ds:uri="20ef27b0-cf09-4c9a-b1da-9a068320df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574CE46-F1CA-472E-BD14-13361999F6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1074</Words>
  <Application>Microsoft Office PowerPoint</Application>
  <PresentationFormat>Широкий екран</PresentationFormat>
  <Paragraphs>117</Paragraphs>
  <Slides>15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Черниш Ольга Олександрівна</dc:creator>
  <cp:lastModifiedBy>Музиченко Віталій Володимирович</cp:lastModifiedBy>
  <cp:revision>114</cp:revision>
  <dcterms:modified xsi:type="dcterms:W3CDTF">2025-08-08T09:45:10Z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0x0101008108CB988FDCBD40ABF41CF3170AEE0C</vt:lpwstr>
  </property>
</Properties>
</file>