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53" r:id="rId1"/>
  </p:sldMasterIdLst>
  <p:notesMasterIdLst>
    <p:notesMasterId r:id="rId16"/>
  </p:notesMasterIdLst>
  <p:sldIdLst>
    <p:sldId id="380" r:id="rId2"/>
    <p:sldId id="381" r:id="rId3"/>
    <p:sldId id="382" r:id="rId4"/>
    <p:sldId id="383" r:id="rId5"/>
    <p:sldId id="384" r:id="rId6"/>
    <p:sldId id="385" r:id="rId7"/>
    <p:sldId id="386" r:id="rId8"/>
    <p:sldId id="387" r:id="rId9"/>
    <p:sldId id="388" r:id="rId10"/>
    <p:sldId id="389" r:id="rId11"/>
    <p:sldId id="390" r:id="rId12"/>
    <p:sldId id="391" r:id="rId13"/>
    <p:sldId id="392" r:id="rId14"/>
    <p:sldId id="367" r:id="rId15"/>
  </p:sldIdLst>
  <p:sldSz cx="9144000" cy="6858000" type="screen4x3"/>
  <p:notesSz cx="6888163" cy="100203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Animation="0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DE9ED"/>
    <a:srgbClr val="E7614B"/>
    <a:srgbClr val="E9E1C3"/>
    <a:srgbClr val="0000CC"/>
    <a:srgbClr val="FF0066"/>
    <a:srgbClr val="6B1A74"/>
    <a:srgbClr val="7D952F"/>
    <a:srgbClr val="00A87C"/>
    <a:srgbClr val="99FF99"/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63" autoAdjust="0"/>
    <p:restoredTop sz="94435" autoAdjust="0"/>
  </p:normalViewPr>
  <p:slideViewPr>
    <p:cSldViewPr>
      <p:cViewPr varScale="1">
        <p:scale>
          <a:sx n="103" d="100"/>
          <a:sy n="103" d="100"/>
        </p:scale>
        <p:origin x="-210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depthPercent val="10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кількість випадків</c:v>
                </c:pt>
              </c:strCache>
            </c:strRef>
          </c:tx>
          <c:spPr>
            <a:solidFill>
              <a:schemeClr val="bg2">
                <a:lumMod val="25000"/>
              </a:schemeClr>
            </a:solidFill>
          </c:spPr>
          <c:invertIfNegative val="0"/>
          <c:dLbls>
            <c:dLbl>
              <c:idx val="0"/>
              <c:layout>
                <c:manualLayout>
                  <c:x val="1.6975308641975311E-2"/>
                  <c:y val="-9.95682696308741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b="1">
                    <a:latin typeface="Arial" pitchFamily="34" charset="0"/>
                    <a:cs typeface="Arial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</c:numCache>
            </c:num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11</c:v>
                </c:pt>
                <c:pt idx="1">
                  <c:v>10</c:v>
                </c:pt>
                <c:pt idx="2">
                  <c:v>10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кількість постраждалих</c:v>
                </c:pt>
              </c:strCache>
            </c:strRef>
          </c:tx>
          <c:spPr>
            <a:solidFill>
              <a:srgbClr val="FFC000"/>
            </a:solidFill>
          </c:spPr>
          <c:invertIfNegative val="0"/>
          <c:dLbls>
            <c:dLbl>
              <c:idx val="0"/>
              <c:layout>
                <c:manualLayout>
                  <c:x val="1.6975308641975339E-2"/>
                  <c:y val="-4.616988502804866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2345557499756977E-2"/>
                  <c:y val="-6.889222656014953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1.6975308641975311E-2"/>
                  <c:y val="-2.460277062430285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b="1">
                    <a:latin typeface="Arial" pitchFamily="34" charset="0"/>
                    <a:cs typeface="Arial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</c:numCache>
            </c:numRef>
          </c:cat>
          <c:val>
            <c:numRef>
              <c:f>Лист1!$C$2:$C$4</c:f>
              <c:numCache>
                <c:formatCode>General</c:formatCode>
                <c:ptCount val="3"/>
                <c:pt idx="0">
                  <c:v>15</c:v>
                </c:pt>
                <c:pt idx="1">
                  <c:v>13</c:v>
                </c:pt>
                <c:pt idx="2">
                  <c:v>11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кількість летальних випадків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dLbls>
            <c:txPr>
              <a:bodyPr/>
              <a:lstStyle/>
              <a:p>
                <a:pPr>
                  <a:defRPr b="1">
                    <a:latin typeface="Arial" pitchFamily="34" charset="0"/>
                    <a:cs typeface="Arial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</c:numCache>
            </c:numRef>
          </c:cat>
          <c:val>
            <c:numRef>
              <c:f>Лист1!$D$2:$D$4</c:f>
              <c:numCache>
                <c:formatCode>General</c:formatCode>
                <c:ptCount val="3"/>
                <c:pt idx="0">
                  <c:v>0</c:v>
                </c:pt>
                <c:pt idx="1">
                  <c:v>3</c:v>
                </c:pt>
                <c:pt idx="2">
                  <c:v>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100185216"/>
        <c:axId val="100186752"/>
        <c:axId val="0"/>
      </c:bar3DChart>
      <c:catAx>
        <c:axId val="10018521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b="1"/>
            </a:pPr>
            <a:endParaRPr lang="ru-RU"/>
          </a:p>
        </c:txPr>
        <c:crossAx val="100186752"/>
        <c:crosses val="autoZero"/>
        <c:auto val="1"/>
        <c:lblAlgn val="ctr"/>
        <c:lblOffset val="100"/>
        <c:noMultiLvlLbl val="0"/>
      </c:catAx>
      <c:valAx>
        <c:axId val="10018675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00185216"/>
        <c:crosses val="autoZero"/>
        <c:crossBetween val="between"/>
      </c:valAx>
    </c:plotArea>
    <c:legend>
      <c:legendPos val="b"/>
      <c:layout/>
      <c:overlay val="0"/>
      <c:txPr>
        <a:bodyPr/>
        <a:lstStyle/>
        <a:p>
          <a:pPr>
            <a:defRPr sz="1400" b="1"/>
          </a:pPr>
          <a:endParaRPr lang="ru-RU"/>
        </a:p>
      </c:txPr>
    </c:legend>
    <c:plotVisOnly val="1"/>
    <c:dispBlanksAs val="zero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кількість випадків</c:v>
                </c:pt>
              </c:strCache>
            </c:strRef>
          </c:tx>
          <c:spPr>
            <a:solidFill>
              <a:srgbClr val="00642D"/>
            </a:solidFill>
          </c:spPr>
          <c:invertIfNegative val="0"/>
          <c:dLbls>
            <c:dLbl>
              <c:idx val="0"/>
              <c:layout>
                <c:manualLayout>
                  <c:x val="7.7160493827160516E-3"/>
                  <c:y val="-3.586115480582838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0802469135802529E-2"/>
                  <c:y val="-2.81766216331508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1.2345679012345682E-2"/>
                  <c:y val="-3.586115480582838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b="1">
                    <a:latin typeface="Arial" pitchFamily="34" charset="0"/>
                    <a:cs typeface="Arial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</c:numCache>
            </c:num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1</c:v>
                </c:pt>
                <c:pt idx="1">
                  <c:v>6</c:v>
                </c:pt>
                <c:pt idx="2">
                  <c:v>11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кількість постраждалих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dLbls>
            <c:dLbl>
              <c:idx val="0"/>
              <c:layout>
                <c:manualLayout>
                  <c:x val="1.8518518518518521E-2"/>
                  <c:y val="-2.049208846047337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2.1604938271604947E-2"/>
                  <c:y val="-1.793057740291419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1.5432098765432103E-2"/>
                  <c:y val="-3.0738132690710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b="1">
                    <a:latin typeface="Arial" pitchFamily="34" charset="0"/>
                    <a:cs typeface="Arial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</c:numCache>
            </c:numRef>
          </c:cat>
          <c:val>
            <c:numRef>
              <c:f>Лист1!$C$2:$C$4</c:f>
              <c:numCache>
                <c:formatCode>General</c:formatCode>
                <c:ptCount val="3"/>
                <c:pt idx="0">
                  <c:v>1</c:v>
                </c:pt>
                <c:pt idx="1">
                  <c:v>9</c:v>
                </c:pt>
                <c:pt idx="2">
                  <c:v>16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110975616"/>
        <c:axId val="110990080"/>
        <c:axId val="0"/>
      </c:bar3DChart>
      <c:catAx>
        <c:axId val="11097561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b="1"/>
            </a:pPr>
            <a:endParaRPr lang="ru-RU"/>
          </a:p>
        </c:txPr>
        <c:crossAx val="110990080"/>
        <c:crosses val="autoZero"/>
        <c:auto val="1"/>
        <c:lblAlgn val="ctr"/>
        <c:lblOffset val="100"/>
        <c:noMultiLvlLbl val="0"/>
      </c:catAx>
      <c:valAx>
        <c:axId val="11099008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10975616"/>
        <c:crosses val="autoZero"/>
        <c:crossBetween val="between"/>
      </c:valAx>
    </c:plotArea>
    <c:legend>
      <c:legendPos val="b"/>
      <c:layout/>
      <c:overlay val="0"/>
      <c:txPr>
        <a:bodyPr/>
        <a:lstStyle/>
        <a:p>
          <a:pPr>
            <a:defRPr sz="1600" b="1"/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кількість спалахів</c:v>
                </c:pt>
              </c:strCache>
            </c:strRef>
          </c:tx>
          <c:spPr>
            <a:solidFill>
              <a:srgbClr val="0000CC"/>
            </a:solidFill>
          </c:spPr>
          <c:invertIfNegative val="0"/>
          <c:dLbls>
            <c:dLbl>
              <c:idx val="0"/>
              <c:layout>
                <c:manualLayout>
                  <c:x val="1.3888888888888892E-2"/>
                  <c:y val="-1.28075552877957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4.6296296296296302E-3"/>
                  <c:y val="-1.793057740291419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6.1728395061728392E-3"/>
                  <c:y val="-2.305359951803253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b="1">
                    <a:latin typeface="Arial" pitchFamily="34" charset="0"/>
                    <a:cs typeface="Arial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</c:numCache>
            </c:num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8</c:v>
                </c:pt>
                <c:pt idx="1">
                  <c:v>10</c:v>
                </c:pt>
                <c:pt idx="2">
                  <c:v>9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кількість постраждалих</c:v>
                </c:pt>
              </c:strCache>
            </c:strRef>
          </c:tx>
          <c:spPr>
            <a:solidFill>
              <a:srgbClr val="FFC000"/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chemeClr val="bg2">
                  <a:lumMod val="25000"/>
                </a:schemeClr>
              </a:solidFill>
            </c:spPr>
          </c:dPt>
          <c:dLbls>
            <c:dLbl>
              <c:idx val="0"/>
              <c:layout>
                <c:manualLayout>
                  <c:x val="1.2345679012345682E-2"/>
                  <c:y val="-2.305359951803254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2.3148148148148147E-2"/>
                  <c:y val="-2.305359951803253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2.3148148148148032E-2"/>
                  <c:y val="-2.305359951803253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b="1">
                    <a:latin typeface="Arial" pitchFamily="34" charset="0"/>
                    <a:cs typeface="Arial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</c:numCache>
            </c:numRef>
          </c:cat>
          <c:val>
            <c:numRef>
              <c:f>Лист1!$C$2:$C$4</c:f>
              <c:numCache>
                <c:formatCode>General</c:formatCode>
                <c:ptCount val="3"/>
                <c:pt idx="0">
                  <c:v>104</c:v>
                </c:pt>
                <c:pt idx="1">
                  <c:v>64</c:v>
                </c:pt>
                <c:pt idx="2">
                  <c:v>99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з них дітей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dLbls>
            <c:dLbl>
              <c:idx val="0"/>
              <c:layout>
                <c:manualLayout>
                  <c:x val="2.3148148148148147E-2"/>
                  <c:y val="-1.536906634535502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2.3148148148148147E-2"/>
                  <c:y val="-2.049208846047337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2.4691358024691364E-2"/>
                  <c:y val="-2.305359951803253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b="1">
                    <a:latin typeface="Arial" pitchFamily="34" charset="0"/>
                    <a:cs typeface="Arial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</c:numCache>
            </c:numRef>
          </c:cat>
          <c:val>
            <c:numRef>
              <c:f>Лист1!$D$2:$D$4</c:f>
              <c:numCache>
                <c:formatCode>General</c:formatCode>
                <c:ptCount val="3"/>
                <c:pt idx="0">
                  <c:v>98</c:v>
                </c:pt>
                <c:pt idx="1">
                  <c:v>57</c:v>
                </c:pt>
                <c:pt idx="2">
                  <c:v>74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12569344"/>
        <c:axId val="112579328"/>
        <c:axId val="0"/>
      </c:bar3DChart>
      <c:catAx>
        <c:axId val="11256934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b="1"/>
            </a:pPr>
            <a:endParaRPr lang="ru-RU"/>
          </a:p>
        </c:txPr>
        <c:crossAx val="112579328"/>
        <c:crosses val="autoZero"/>
        <c:auto val="1"/>
        <c:lblAlgn val="ctr"/>
        <c:lblOffset val="100"/>
        <c:noMultiLvlLbl val="0"/>
      </c:catAx>
      <c:valAx>
        <c:axId val="11257932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12569344"/>
        <c:crosses val="autoZero"/>
        <c:crossBetween val="between"/>
      </c:valAx>
    </c:plotArea>
    <c:legend>
      <c:legendPos val="b"/>
      <c:layout/>
      <c:overlay val="0"/>
      <c:txPr>
        <a:bodyPr/>
        <a:lstStyle/>
        <a:p>
          <a:pPr>
            <a:defRPr sz="1600" b="1"/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rgbClr val="E7614B"/>
            </a:solidFill>
          </c:spPr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smtClean="0"/>
                      <a:t>76</a:t>
                    </a:r>
                    <a:r>
                      <a:rPr lang="uk-UA" smtClean="0"/>
                      <a:t>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smtClean="0"/>
                      <a:t>82</a:t>
                    </a:r>
                    <a:r>
                      <a:rPr lang="uk-UA" smtClean="0"/>
                      <a:t>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 smtClean="0"/>
                      <a:t>80</a:t>
                    </a:r>
                    <a:r>
                      <a:rPr lang="uk-UA" smtClean="0"/>
                      <a:t>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/>
              <c:tx>
                <c:rich>
                  <a:bodyPr/>
                  <a:lstStyle/>
                  <a:p>
                    <a:r>
                      <a:rPr lang="en-US" smtClean="0"/>
                      <a:t>80</a:t>
                    </a:r>
                    <a:r>
                      <a:rPr lang="uk-UA" smtClean="0"/>
                      <a:t>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/>
              <c:tx>
                <c:rich>
                  <a:bodyPr/>
                  <a:lstStyle/>
                  <a:p>
                    <a:r>
                      <a:rPr lang="en-US" smtClean="0"/>
                      <a:t>80</a:t>
                    </a:r>
                    <a:r>
                      <a:rPr lang="uk-UA" smtClean="0"/>
                      <a:t>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b="1">
                    <a:latin typeface="Arial" pitchFamily="34" charset="0"/>
                    <a:cs typeface="Arial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Лист1!$A$2:$A$6</c:f>
              <c:numCache>
                <c:formatCode>General</c:formatCode>
                <c:ptCount val="5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</c:numCache>
            </c:num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76</c:v>
                </c:pt>
                <c:pt idx="1">
                  <c:v>82</c:v>
                </c:pt>
                <c:pt idx="2">
                  <c:v>80</c:v>
                </c:pt>
                <c:pt idx="3">
                  <c:v>80</c:v>
                </c:pt>
                <c:pt idx="4">
                  <c:v>80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12367872"/>
        <c:axId val="112381952"/>
      </c:barChart>
      <c:catAx>
        <c:axId val="11236787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 b="1"/>
            </a:pPr>
            <a:endParaRPr lang="ru-RU"/>
          </a:p>
        </c:txPr>
        <c:crossAx val="112381952"/>
        <c:crosses val="autoZero"/>
        <c:auto val="1"/>
        <c:lblAlgn val="ctr"/>
        <c:lblOffset val="100"/>
        <c:noMultiLvlLbl val="0"/>
      </c:catAx>
      <c:valAx>
        <c:axId val="11238195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 b="1"/>
            </a:pPr>
            <a:endParaRPr lang="ru-RU"/>
          </a:p>
        </c:txPr>
        <c:crossAx val="11236787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500" cy="501650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902075" y="0"/>
            <a:ext cx="2984500" cy="501650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pPr>
              <a:defRPr/>
            </a:pPr>
            <a:fld id="{56DFC5EF-CBC3-4E40-A9DB-35FB23F2BA68}" type="datetimeFigureOut">
              <a:rPr lang="uk-UA"/>
              <a:pPr>
                <a:defRPr/>
              </a:pPr>
              <a:t>03.03.2020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39800" y="752475"/>
            <a:ext cx="5010150" cy="3757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034" tIns="46017" rIns="92034" bIns="46017" rtlCol="0" anchor="ctr"/>
          <a:lstStyle/>
          <a:p>
            <a:pPr lvl="0"/>
            <a:endParaRPr lang="uk-UA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8975" y="4760913"/>
            <a:ext cx="5511800" cy="4506912"/>
          </a:xfrm>
          <a:prstGeom prst="rect">
            <a:avLst/>
          </a:prstGeom>
        </p:spPr>
        <p:txBody>
          <a:bodyPr vert="horz" lIns="92034" tIns="46017" rIns="92034" bIns="46017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uk-UA" noProof="0" smtClean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517063"/>
            <a:ext cx="2984500" cy="501650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902075" y="9517063"/>
            <a:ext cx="2984500" cy="501650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pPr>
              <a:defRPr/>
            </a:pPr>
            <a:fld id="{CF1C9BAD-292F-42E9-AF81-D37F76024861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6245385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C16FE12-C760-4687-BE7E-5577C5CB26EE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random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6C52ABE-66CF-488A-B490-22141A024059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115D0B4-4C80-4A6A-866C-DF5FF7FB16D0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>
  <p:cSld name="Заголовок и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иаграмма 2"/>
          <p:cNvSpPr>
            <a:spLocks noGrp="1"/>
          </p:cNvSpPr>
          <p:nvPr>
            <p:ph type="chart" idx="1"/>
          </p:nvPr>
        </p:nvSpPr>
        <p:spPr>
          <a:xfrm>
            <a:off x="457200" y="1981200"/>
            <a:ext cx="8229600" cy="3886200"/>
          </a:xfrm>
        </p:spPr>
        <p:txBody>
          <a:bodyPr>
            <a:normAutofit/>
          </a:bodyPr>
          <a:lstStyle/>
          <a:p>
            <a:pPr lvl="0"/>
            <a:endParaRPr lang="ru-RU" noProof="0" smtClean="0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10BBEC-4BB3-41EE-80E2-2A6341BB39D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rand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E8DD48B-DC82-4D84-B73D-8F889E498CC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65E35D9-151F-4352-8C7A-491144DB37D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random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5632B12-1D30-46B1-9FC4-453CF24313F9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B345A5A-4466-45EF-9A30-D5D7E2B1136C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5CAC57-8297-4F2D-9983-D61006DB08BF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FE2C209-F74E-4AE9-8429-AF106E699863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D67B88-8F9B-4390-BA72-D94B5E9303B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pPr>
              <a:defRPr/>
            </a:pPr>
            <a:fld id="{28398B6D-45D9-4850-BFEA-BB080EC881EB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CB5E462F-50EC-466A-ADF8-77DEA3449716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54" r:id="rId1"/>
    <p:sldLayoutId id="2147484055" r:id="rId2"/>
    <p:sldLayoutId id="2147484056" r:id="rId3"/>
    <p:sldLayoutId id="2147484057" r:id="rId4"/>
    <p:sldLayoutId id="2147484058" r:id="rId5"/>
    <p:sldLayoutId id="2147484059" r:id="rId6"/>
    <p:sldLayoutId id="2147484060" r:id="rId7"/>
    <p:sldLayoutId id="2147484061" r:id="rId8"/>
    <p:sldLayoutId id="2147484062" r:id="rId9"/>
    <p:sldLayoutId id="2147484063" r:id="rId10"/>
    <p:sldLayoutId id="2147484064" r:id="rId11"/>
    <p:sldLayoutId id="2147484065" r:id="rId12"/>
  </p:sldLayoutIdLst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30" grpId="0"/>
    </p:bldLst>
  </p:timing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2952328"/>
          </a:xfrm>
        </p:spPr>
        <p:txBody>
          <a:bodyPr>
            <a:noAutofit/>
          </a:bodyPr>
          <a:lstStyle/>
          <a:p>
            <a:pPr algn="ctr"/>
            <a:r>
              <a:rPr lang="uk-UA" sz="2800" b="1" i="1" dirty="0" smtClean="0">
                <a:solidFill>
                  <a:schemeClr val="tx2">
                    <a:lumMod val="2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  <a:t/>
            </a:r>
            <a:br>
              <a:rPr lang="uk-UA" sz="2800" b="1" i="1" dirty="0" smtClean="0">
                <a:solidFill>
                  <a:schemeClr val="tx2">
                    <a:lumMod val="2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</a:br>
            <a:r>
              <a:rPr lang="uk-UA" sz="2800" b="1" i="1" dirty="0" smtClean="0">
                <a:solidFill>
                  <a:schemeClr val="tx2">
                    <a:lumMod val="2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  <a:t/>
            </a:r>
            <a:br>
              <a:rPr lang="uk-UA" sz="2800" b="1" i="1" dirty="0" smtClean="0">
                <a:solidFill>
                  <a:schemeClr val="tx2">
                    <a:lumMod val="2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</a:br>
            <a:r>
              <a:rPr lang="uk-UA" sz="2800" b="1" i="1" dirty="0" smtClean="0">
                <a:solidFill>
                  <a:schemeClr val="tx2">
                    <a:lumMod val="2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  <a:t/>
            </a:r>
            <a:br>
              <a:rPr lang="uk-UA" sz="2800" b="1" i="1" dirty="0" smtClean="0">
                <a:solidFill>
                  <a:schemeClr val="tx2">
                    <a:lumMod val="2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</a:br>
            <a:r>
              <a:rPr lang="uk-UA" sz="2800" b="1" i="1" dirty="0" smtClean="0">
                <a:solidFill>
                  <a:schemeClr val="tx2">
                    <a:lumMod val="2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  <a:t/>
            </a:r>
            <a:br>
              <a:rPr lang="uk-UA" sz="2800" b="1" i="1" dirty="0" smtClean="0">
                <a:solidFill>
                  <a:schemeClr val="tx2">
                    <a:lumMod val="2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</a:br>
            <a:r>
              <a:rPr lang="uk-UA" sz="2800" b="1" i="1" dirty="0" smtClean="0">
                <a:solidFill>
                  <a:schemeClr val="tx2">
                    <a:lumMod val="2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  <a:t/>
            </a:r>
            <a:br>
              <a:rPr lang="uk-UA" sz="2800" b="1" i="1" dirty="0" smtClean="0">
                <a:solidFill>
                  <a:schemeClr val="tx2">
                    <a:lumMod val="2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</a:br>
            <a:r>
              <a:rPr lang="uk-UA" sz="2800" b="1" i="1" dirty="0" smtClean="0">
                <a:solidFill>
                  <a:schemeClr val="tx2">
                    <a:lumMod val="2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  <a:t/>
            </a:r>
            <a:br>
              <a:rPr lang="uk-UA" sz="2800" b="1" i="1" dirty="0" smtClean="0">
                <a:solidFill>
                  <a:schemeClr val="tx2">
                    <a:lumMod val="2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</a:br>
            <a:r>
              <a:rPr lang="uk-UA" sz="2800" b="1" i="1" dirty="0" smtClean="0">
                <a:solidFill>
                  <a:schemeClr val="tx2">
                    <a:lumMod val="2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  <a:t/>
            </a:r>
            <a:br>
              <a:rPr lang="uk-UA" sz="2800" b="1" i="1" dirty="0" smtClean="0">
                <a:solidFill>
                  <a:schemeClr val="tx2">
                    <a:lumMod val="2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</a:br>
            <a:r>
              <a:rPr lang="uk-UA" sz="2800" b="1" i="1" dirty="0" smtClean="0">
                <a:solidFill>
                  <a:schemeClr val="tx2">
                    <a:lumMod val="2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  <a:t/>
            </a:r>
            <a:br>
              <a:rPr lang="uk-UA" sz="2800" b="1" i="1" dirty="0" smtClean="0">
                <a:solidFill>
                  <a:schemeClr val="tx2">
                    <a:lumMod val="2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</a:br>
            <a:r>
              <a:rPr lang="uk-UA" sz="2800" b="1" i="1" dirty="0" smtClean="0">
                <a:solidFill>
                  <a:schemeClr val="tx2">
                    <a:lumMod val="2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  <a:t/>
            </a:r>
            <a:br>
              <a:rPr lang="uk-UA" sz="2800" b="1" i="1" dirty="0" smtClean="0">
                <a:solidFill>
                  <a:schemeClr val="tx2">
                    <a:lumMod val="2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</a:br>
            <a:r>
              <a:rPr lang="uk-UA" sz="2800" b="1" i="1" dirty="0" smtClean="0">
                <a:solidFill>
                  <a:schemeClr val="tx2">
                    <a:lumMod val="2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  <a:t/>
            </a:r>
            <a:br>
              <a:rPr lang="uk-UA" sz="2800" b="1" i="1" dirty="0" smtClean="0">
                <a:solidFill>
                  <a:schemeClr val="tx2">
                    <a:lumMod val="2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</a:br>
            <a:r>
              <a:rPr lang="uk-UA" sz="2800" b="1" i="1" dirty="0" smtClean="0">
                <a:solidFill>
                  <a:schemeClr val="tx2">
                    <a:lumMod val="2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  <a:t/>
            </a:r>
            <a:br>
              <a:rPr lang="uk-UA" sz="2800" b="1" i="1" dirty="0" smtClean="0">
                <a:solidFill>
                  <a:schemeClr val="tx2">
                    <a:lumMod val="2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</a:br>
            <a:r>
              <a:rPr lang="uk-UA" sz="2800" b="1" i="1" dirty="0" smtClean="0">
                <a:solidFill>
                  <a:schemeClr val="tx2">
                    <a:lumMod val="2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  <a:t/>
            </a:r>
            <a:br>
              <a:rPr lang="uk-UA" sz="2800" b="1" i="1" dirty="0" smtClean="0">
                <a:solidFill>
                  <a:schemeClr val="tx2">
                    <a:lumMod val="2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</a:br>
            <a:r>
              <a:rPr lang="uk-UA" sz="2800" b="1" i="1" dirty="0" smtClean="0">
                <a:solidFill>
                  <a:schemeClr val="tx2">
                    <a:lumMod val="2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  <a:t/>
            </a:r>
            <a:br>
              <a:rPr lang="uk-UA" sz="2800" b="1" i="1" dirty="0" smtClean="0">
                <a:solidFill>
                  <a:schemeClr val="tx2">
                    <a:lumMod val="2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</a:br>
            <a:r>
              <a:rPr lang="uk-UA" sz="2800" b="1" i="1" dirty="0" smtClean="0">
                <a:solidFill>
                  <a:schemeClr val="tx2">
                    <a:lumMod val="2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  <a:t/>
            </a:r>
            <a:br>
              <a:rPr lang="uk-UA" sz="2800" b="1" i="1" dirty="0" smtClean="0">
                <a:solidFill>
                  <a:schemeClr val="tx2">
                    <a:lumMod val="2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</a:br>
            <a:r>
              <a:rPr lang="uk-UA" sz="2800" b="1" i="1" dirty="0" smtClean="0">
                <a:solidFill>
                  <a:schemeClr val="tx2">
                    <a:lumMod val="2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  <a:t/>
            </a:r>
            <a:br>
              <a:rPr lang="uk-UA" sz="2800" b="1" i="1" dirty="0" smtClean="0">
                <a:solidFill>
                  <a:schemeClr val="tx2">
                    <a:lumMod val="2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</a:br>
            <a:r>
              <a:rPr lang="uk-UA" sz="2800" b="1" i="1" dirty="0" smtClean="0">
                <a:solidFill>
                  <a:schemeClr val="tx2">
                    <a:lumMod val="2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  <a:t/>
            </a:r>
            <a:br>
              <a:rPr lang="uk-UA" sz="2800" b="1" i="1" dirty="0" smtClean="0">
                <a:solidFill>
                  <a:schemeClr val="tx2">
                    <a:lumMod val="2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</a:br>
            <a:r>
              <a:rPr lang="uk-UA" sz="2800" b="1" i="1" dirty="0" smtClean="0">
                <a:solidFill>
                  <a:schemeClr val="tx2">
                    <a:lumMod val="2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  <a:t/>
            </a:r>
            <a:br>
              <a:rPr lang="uk-UA" sz="2800" b="1" i="1" dirty="0" smtClean="0">
                <a:solidFill>
                  <a:schemeClr val="tx2">
                    <a:lumMod val="2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</a:br>
            <a:r>
              <a:rPr lang="uk-UA" sz="2800" b="1" i="1" dirty="0" smtClean="0">
                <a:solidFill>
                  <a:schemeClr val="tx2">
                    <a:lumMod val="2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  <a:t/>
            </a:r>
            <a:br>
              <a:rPr lang="uk-UA" sz="2800" b="1" i="1" dirty="0" smtClean="0">
                <a:solidFill>
                  <a:schemeClr val="tx2">
                    <a:lumMod val="2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</a:br>
            <a:r>
              <a:rPr lang="uk-UA" sz="2800" b="1" i="1" dirty="0" smtClean="0">
                <a:solidFill>
                  <a:schemeClr val="tx2">
                    <a:lumMod val="2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  <a:t/>
            </a:r>
            <a:br>
              <a:rPr lang="uk-UA" sz="2800" b="1" i="1" dirty="0" smtClean="0">
                <a:solidFill>
                  <a:schemeClr val="tx2">
                    <a:lumMod val="2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</a:br>
            <a:r>
              <a:rPr lang="uk-UA" sz="3200" b="1" i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  <a:t>ЗДІЙСНЕННЯ ДЕРЖАВНОГО НАГЛЯДУ ЗА ДОТРИМАННЯМ САНІТАРНОГО ЗАКОНОДАВСТВА ПРИ ОРГАНІЗАЦІЇ ОЗДОРОВЛЕННЯ ТА ВІДПОЧИНКУ ДІТЕЙ ВЛІТКУ</a:t>
            </a:r>
            <a:endParaRPr lang="ru-RU" sz="32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979712" y="3717032"/>
            <a:ext cx="6923112" cy="2031504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2200" b="1" dirty="0" smtClean="0">
                <a:solidFill>
                  <a:schemeClr val="bg2">
                    <a:lumMod val="25000"/>
                  </a:schemeClr>
                </a:solidFill>
              </a:rPr>
              <a:t>Начальник управління державного нагляду</a:t>
            </a:r>
          </a:p>
          <a:p>
            <a:pPr algn="ctr">
              <a:buNone/>
            </a:pPr>
            <a:r>
              <a:rPr lang="uk-UA" sz="2200" b="1" dirty="0" smtClean="0">
                <a:solidFill>
                  <a:schemeClr val="bg2">
                    <a:lumMod val="25000"/>
                  </a:schemeClr>
                </a:solidFill>
              </a:rPr>
              <a:t> за дотриманням санітарного законодавства </a:t>
            </a:r>
          </a:p>
          <a:p>
            <a:pPr algn="ctr">
              <a:buNone/>
            </a:pPr>
            <a:r>
              <a:rPr lang="uk-UA" sz="2200" b="1" dirty="0" smtClean="0">
                <a:solidFill>
                  <a:schemeClr val="bg2">
                    <a:lumMod val="25000"/>
                  </a:schemeClr>
                </a:solidFill>
              </a:rPr>
              <a:t>Головного управління Держпродспоживслужби в Запорізькій області </a:t>
            </a:r>
          </a:p>
          <a:p>
            <a:pPr algn="ctr">
              <a:buNone/>
            </a:pPr>
            <a:r>
              <a:rPr lang="uk-UA" sz="2200" b="1" dirty="0" smtClean="0">
                <a:solidFill>
                  <a:schemeClr val="bg2">
                    <a:lumMod val="25000"/>
                  </a:schemeClr>
                </a:solidFill>
              </a:rPr>
              <a:t>ВЛАСОВА СВІТЛАНА МИКОЛАЇВНА </a:t>
            </a:r>
            <a:endParaRPr lang="ru-RU" sz="2200" b="1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кругленный прямоугольник 2"/>
          <p:cNvSpPr/>
          <p:nvPr/>
        </p:nvSpPr>
        <p:spPr>
          <a:xfrm>
            <a:off x="323528" y="3284983"/>
            <a:ext cx="3787162" cy="1553353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b="1" dirty="0">
                <a:solidFill>
                  <a:srgbClr val="FF0000"/>
                </a:solidFill>
                <a:latin typeface="+mj-lt"/>
                <a:cs typeface="Arial" pitchFamily="34" charset="0"/>
              </a:rPr>
              <a:t>140</a:t>
            </a:r>
            <a:r>
              <a:rPr lang="uk-UA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uk-UA" b="1" dirty="0" smtClean="0">
                <a:solidFill>
                  <a:srgbClr val="FF0000"/>
                </a:solidFill>
              </a:rPr>
              <a:t>проб </a:t>
            </a:r>
            <a:r>
              <a:rPr lang="uk-UA" b="1" dirty="0">
                <a:solidFill>
                  <a:srgbClr val="FF0000"/>
                </a:solidFill>
              </a:rPr>
              <a:t>річкової та морської води</a:t>
            </a:r>
            <a:endParaRPr lang="ru-RU" b="1" dirty="0">
              <a:solidFill>
                <a:srgbClr val="FF0000"/>
              </a:solidFill>
            </a:endParaRPr>
          </a:p>
          <a:p>
            <a:pPr algn="ctr"/>
            <a:r>
              <a:rPr lang="uk-UA" b="1" dirty="0">
                <a:solidFill>
                  <a:schemeClr val="tx1"/>
                </a:solidFill>
              </a:rPr>
              <a:t>за санітарно-хімічними та бактеріологічними показниками </a:t>
            </a: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4358635" y="3138436"/>
            <a:ext cx="4642520" cy="1803429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b="1" dirty="0" smtClean="0">
                <a:solidFill>
                  <a:schemeClr val="tx1"/>
                </a:solidFill>
              </a:rPr>
              <a:t>відхилення за бактеріологічними показниками зареєстровані в </a:t>
            </a:r>
            <a:r>
              <a:rPr lang="uk-UA" b="1" dirty="0" smtClean="0">
                <a:solidFill>
                  <a:srgbClr val="FF0000"/>
                </a:solidFill>
                <a:latin typeface="+mj-lt"/>
              </a:rPr>
              <a:t>12 </a:t>
            </a:r>
            <a:r>
              <a:rPr lang="uk-UA" b="1" dirty="0" smtClean="0">
                <a:solidFill>
                  <a:srgbClr val="FF0000"/>
                </a:solidFill>
              </a:rPr>
              <a:t>пробах (</a:t>
            </a:r>
            <a:r>
              <a:rPr lang="uk-UA" b="1" dirty="0" smtClean="0">
                <a:solidFill>
                  <a:srgbClr val="FF0000"/>
                </a:solidFill>
                <a:latin typeface="+mj-lt"/>
              </a:rPr>
              <a:t>17,1%) ;</a:t>
            </a:r>
          </a:p>
          <a:p>
            <a:pPr algn="ctr"/>
            <a:r>
              <a:rPr lang="uk-UA" b="1" dirty="0" smtClean="0">
                <a:solidFill>
                  <a:schemeClr val="tx1"/>
                </a:solidFill>
              </a:rPr>
              <a:t>за санітарно-хімічними показниками відхилень не зареєстровано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23528" y="5229200"/>
            <a:ext cx="3787162" cy="1354472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b="1" dirty="0" smtClean="0">
                <a:solidFill>
                  <a:srgbClr val="FF0000"/>
                </a:solidFill>
                <a:latin typeface="+mj-lt"/>
              </a:rPr>
              <a:t>274</a:t>
            </a:r>
            <a:r>
              <a:rPr lang="uk-UA" b="1" dirty="0" smtClean="0">
                <a:solidFill>
                  <a:srgbClr val="FF0000"/>
                </a:solidFill>
              </a:rPr>
              <a:t> зразків грунту </a:t>
            </a:r>
            <a:r>
              <a:rPr lang="uk-UA" b="1" dirty="0" smtClean="0">
                <a:solidFill>
                  <a:schemeClr val="tx1"/>
                </a:solidFill>
              </a:rPr>
              <a:t>(піску) </a:t>
            </a:r>
          </a:p>
          <a:p>
            <a:pPr algn="ctr"/>
            <a:r>
              <a:rPr lang="uk-UA" b="1" dirty="0" smtClean="0">
                <a:solidFill>
                  <a:schemeClr val="tx1"/>
                </a:solidFill>
              </a:rPr>
              <a:t>за паразитологічними показниками 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4358635" y="5412355"/>
            <a:ext cx="4642519" cy="988162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b="1" dirty="0" smtClean="0">
                <a:solidFill>
                  <a:schemeClr val="tx1"/>
                </a:solidFill>
              </a:rPr>
              <a:t>відхилень не зареєстровано</a:t>
            </a:r>
            <a:endParaRPr lang="ru-RU" b="1" dirty="0"/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8015" y="116632"/>
            <a:ext cx="8305800" cy="792088"/>
          </a:xfrm>
        </p:spPr>
        <p:txBody>
          <a:bodyPr>
            <a:normAutofit fontScale="90000"/>
          </a:bodyPr>
          <a:lstStyle/>
          <a:p>
            <a:pPr algn="ctr"/>
            <a:r>
              <a:rPr lang="uk-UA" sz="2800" b="1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На протязі оздоровчого сезону 2019 року досліджено:</a:t>
            </a:r>
            <a:endParaRPr lang="ru-RU" sz="2800" dirty="0">
              <a:solidFill>
                <a:schemeClr val="accent1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323528" y="1268760"/>
            <a:ext cx="3728717" cy="144016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b="1" dirty="0" smtClean="0">
                <a:solidFill>
                  <a:srgbClr val="FF0000"/>
                </a:solidFill>
                <a:latin typeface="+mj-lt"/>
                <a:cs typeface="Arial" pitchFamily="34" charset="0"/>
              </a:rPr>
              <a:t>335</a:t>
            </a:r>
            <a:r>
              <a:rPr lang="uk-UA" b="1" dirty="0" smtClean="0">
                <a:solidFill>
                  <a:srgbClr val="FF0000"/>
                </a:solidFill>
              </a:rPr>
              <a:t> проб </a:t>
            </a:r>
            <a:r>
              <a:rPr lang="uk-UA" b="1" dirty="0">
                <a:solidFill>
                  <a:srgbClr val="FF0000"/>
                </a:solidFill>
              </a:rPr>
              <a:t>питної води </a:t>
            </a:r>
          </a:p>
          <a:p>
            <a:pPr algn="ctr"/>
            <a:r>
              <a:rPr lang="uk-UA" b="1" dirty="0" smtClean="0">
                <a:solidFill>
                  <a:schemeClr val="tx1"/>
                </a:solidFill>
              </a:rPr>
              <a:t>за санітарно-хімічними та бактеріологічними показниками </a:t>
            </a:r>
            <a:endParaRPr lang="uk-UA" b="1" dirty="0">
              <a:solidFill>
                <a:schemeClr val="tx1"/>
              </a:solidFill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4358633" y="1073739"/>
            <a:ext cx="4642521" cy="1803429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b="1" dirty="0" smtClean="0">
                <a:solidFill>
                  <a:schemeClr val="tx1"/>
                </a:solidFill>
              </a:rPr>
              <a:t>відхилення за бактеріологічними показниками зареєстровані в </a:t>
            </a:r>
            <a:r>
              <a:rPr lang="uk-UA" b="1" dirty="0" smtClean="0">
                <a:solidFill>
                  <a:srgbClr val="FF0000"/>
                </a:solidFill>
                <a:latin typeface="+mj-lt"/>
              </a:rPr>
              <a:t>5 </a:t>
            </a:r>
            <a:r>
              <a:rPr lang="uk-UA" b="1" dirty="0" smtClean="0">
                <a:solidFill>
                  <a:srgbClr val="FF0000"/>
                </a:solidFill>
              </a:rPr>
              <a:t>пробах (</a:t>
            </a:r>
            <a:r>
              <a:rPr lang="uk-UA" b="1" dirty="0" smtClean="0">
                <a:solidFill>
                  <a:srgbClr val="FF0000"/>
                </a:solidFill>
                <a:latin typeface="+mj-lt"/>
              </a:rPr>
              <a:t>2,9%) ;</a:t>
            </a:r>
          </a:p>
          <a:p>
            <a:pPr algn="ctr"/>
            <a:r>
              <a:rPr lang="uk-UA" b="1" dirty="0" smtClean="0">
                <a:solidFill>
                  <a:schemeClr val="tx1"/>
                </a:solidFill>
              </a:rPr>
              <a:t>за санітарно-хімічними показниками </a:t>
            </a:r>
            <a:r>
              <a:rPr lang="uk-UA" b="1" dirty="0" smtClean="0">
                <a:solidFill>
                  <a:srgbClr val="FF0000"/>
                </a:solidFill>
              </a:rPr>
              <a:t>в </a:t>
            </a:r>
            <a:r>
              <a:rPr lang="uk-UA" b="1" dirty="0" smtClean="0">
                <a:solidFill>
                  <a:srgbClr val="FF0000"/>
                </a:solidFill>
                <a:latin typeface="+mj-lt"/>
              </a:rPr>
              <a:t>19</a:t>
            </a:r>
            <a:r>
              <a:rPr lang="uk-UA" b="1" dirty="0" smtClean="0">
                <a:solidFill>
                  <a:srgbClr val="FF0000"/>
                </a:solidFill>
              </a:rPr>
              <a:t> пробах (</a:t>
            </a:r>
            <a:r>
              <a:rPr lang="uk-UA" b="1" dirty="0" smtClean="0">
                <a:solidFill>
                  <a:srgbClr val="FF0000"/>
                </a:solidFill>
                <a:latin typeface="+mj-lt"/>
              </a:rPr>
              <a:t>11,7%)</a:t>
            </a:r>
            <a:endParaRPr lang="ru-RU" b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13" name="Стрелка вправо 12"/>
          <p:cNvSpPr/>
          <p:nvPr/>
        </p:nvSpPr>
        <p:spPr>
          <a:xfrm>
            <a:off x="4088770" y="1916832"/>
            <a:ext cx="247943" cy="216024"/>
          </a:xfrm>
          <a:prstGeom prst="rightArrow">
            <a:avLst/>
          </a:prstGeom>
          <a:solidFill>
            <a:schemeClr val="accent4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Стрелка вправо 13"/>
          <p:cNvSpPr/>
          <p:nvPr/>
        </p:nvSpPr>
        <p:spPr>
          <a:xfrm>
            <a:off x="4110690" y="3933056"/>
            <a:ext cx="226023" cy="216024"/>
          </a:xfrm>
          <a:prstGeom prst="rightArrow">
            <a:avLst/>
          </a:prstGeom>
          <a:solidFill>
            <a:schemeClr val="accent4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Стрелка вправо 14"/>
          <p:cNvSpPr/>
          <p:nvPr/>
        </p:nvSpPr>
        <p:spPr>
          <a:xfrm>
            <a:off x="4110690" y="5805264"/>
            <a:ext cx="247945" cy="288032"/>
          </a:xfrm>
          <a:prstGeom prst="rightArrow">
            <a:avLst/>
          </a:prstGeom>
          <a:solidFill>
            <a:schemeClr val="accent4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17423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кругленный прямоугольник 4"/>
          <p:cNvSpPr/>
          <p:nvPr/>
        </p:nvSpPr>
        <p:spPr>
          <a:xfrm>
            <a:off x="611560" y="1850628"/>
            <a:ext cx="4000528" cy="1218331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b="1" dirty="0" smtClean="0">
                <a:solidFill>
                  <a:srgbClr val="FF0000"/>
                </a:solidFill>
                <a:latin typeface="+mj-lt"/>
              </a:rPr>
              <a:t>151</a:t>
            </a:r>
            <a:r>
              <a:rPr lang="uk-UA" b="1" dirty="0" smtClean="0">
                <a:solidFill>
                  <a:srgbClr val="FF0000"/>
                </a:solidFill>
              </a:rPr>
              <a:t> проба </a:t>
            </a:r>
            <a:r>
              <a:rPr lang="uk-UA" b="1" dirty="0" smtClean="0">
                <a:solidFill>
                  <a:schemeClr val="tx1"/>
                </a:solidFill>
              </a:rPr>
              <a:t>готових страв на бактеріальне забруднення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5652120" y="1850628"/>
            <a:ext cx="3072404" cy="1362347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b="1" dirty="0" smtClean="0">
                <a:solidFill>
                  <a:srgbClr val="FF0000"/>
                </a:solidFill>
                <a:latin typeface="+mj-lt"/>
              </a:rPr>
              <a:t>5</a:t>
            </a:r>
            <a:r>
              <a:rPr lang="uk-UA" b="1" dirty="0" smtClean="0">
                <a:solidFill>
                  <a:schemeClr val="tx1"/>
                </a:solidFill>
              </a:rPr>
              <a:t> не відповідають вимогам </a:t>
            </a:r>
            <a:r>
              <a:rPr lang="uk-UA" b="1" dirty="0" smtClean="0">
                <a:solidFill>
                  <a:srgbClr val="FF0000"/>
                </a:solidFill>
                <a:latin typeface="+mj-lt"/>
              </a:rPr>
              <a:t>(3,3%) </a:t>
            </a:r>
            <a:endParaRPr lang="ru-RU" b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11" name="Стрелка вправо 10"/>
          <p:cNvSpPr/>
          <p:nvPr/>
        </p:nvSpPr>
        <p:spPr>
          <a:xfrm>
            <a:off x="4750595" y="4448985"/>
            <a:ext cx="785818" cy="214314"/>
          </a:xfrm>
          <a:prstGeom prst="rightArrow">
            <a:avLst/>
          </a:prstGeom>
          <a:solidFill>
            <a:schemeClr val="accent4">
              <a:lumMod val="50000"/>
            </a:schemeClr>
          </a:solidFill>
          <a:ln>
            <a:solidFill>
              <a:schemeClr val="accent1"/>
            </a:solidFill>
          </a:ln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611560" y="3933055"/>
            <a:ext cx="4000528" cy="1246175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b="1" dirty="0" smtClean="0">
                <a:solidFill>
                  <a:srgbClr val="FF0000"/>
                </a:solidFill>
                <a:latin typeface="+mj-lt"/>
              </a:rPr>
              <a:t>1480 </a:t>
            </a:r>
            <a:r>
              <a:rPr lang="uk-UA" b="1" dirty="0" smtClean="0">
                <a:solidFill>
                  <a:srgbClr val="FF0000"/>
                </a:solidFill>
              </a:rPr>
              <a:t>змивів </a:t>
            </a:r>
            <a:r>
              <a:rPr lang="uk-UA" b="1" dirty="0" smtClean="0">
                <a:solidFill>
                  <a:schemeClr val="tx1"/>
                </a:solidFill>
              </a:rPr>
              <a:t>з об’єктів зовнішнього середовища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15" name="Овал 14"/>
          <p:cNvSpPr/>
          <p:nvPr/>
        </p:nvSpPr>
        <p:spPr>
          <a:xfrm>
            <a:off x="5652120" y="3933055"/>
            <a:ext cx="3072404" cy="1246176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b="1" dirty="0" smtClean="0">
                <a:solidFill>
                  <a:schemeClr val="tx1"/>
                </a:solidFill>
              </a:rPr>
              <a:t>в </a:t>
            </a:r>
            <a:r>
              <a:rPr lang="uk-UA" b="1" dirty="0" smtClean="0">
                <a:solidFill>
                  <a:srgbClr val="FF0000"/>
                </a:solidFill>
                <a:latin typeface="+mj-lt"/>
              </a:rPr>
              <a:t>34</a:t>
            </a:r>
            <a:r>
              <a:rPr lang="uk-UA" b="1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uk-UA" b="1" dirty="0" smtClean="0">
                <a:solidFill>
                  <a:schemeClr val="tx1"/>
                </a:solidFill>
              </a:rPr>
              <a:t>зареєстровані відхилення </a:t>
            </a:r>
            <a:r>
              <a:rPr lang="uk-UA" b="1" dirty="0" smtClean="0">
                <a:solidFill>
                  <a:srgbClr val="FF0000"/>
                </a:solidFill>
                <a:latin typeface="+mj-lt"/>
              </a:rPr>
              <a:t>(2,3%)</a:t>
            </a:r>
            <a:endParaRPr lang="ru-RU" b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16" name="Стрелка вправо 15"/>
          <p:cNvSpPr/>
          <p:nvPr/>
        </p:nvSpPr>
        <p:spPr>
          <a:xfrm>
            <a:off x="4725194" y="2424644"/>
            <a:ext cx="785818" cy="214314"/>
          </a:xfrm>
          <a:prstGeom prst="rightArrow">
            <a:avLst/>
          </a:prstGeom>
          <a:solidFill>
            <a:schemeClr val="accent4">
              <a:lumMod val="50000"/>
            </a:schemeClr>
          </a:solidFill>
          <a:ln>
            <a:solidFill>
              <a:schemeClr val="accent1"/>
            </a:solidFill>
          </a:ln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8" name="Заголовок 17"/>
          <p:cNvSpPr>
            <a:spLocks noGrp="1"/>
          </p:cNvSpPr>
          <p:nvPr>
            <p:ph type="title"/>
          </p:nvPr>
        </p:nvSpPr>
        <p:spPr>
          <a:xfrm>
            <a:off x="457200" y="476672"/>
            <a:ext cx="8305800" cy="1080120"/>
          </a:xfrm>
        </p:spPr>
        <p:txBody>
          <a:bodyPr>
            <a:normAutofit fontScale="90000"/>
          </a:bodyPr>
          <a:lstStyle/>
          <a:p>
            <a:pPr algn="ctr"/>
            <a:r>
              <a:rPr lang="uk-UA" sz="2800" b="1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В закладах оздоровлення та відпочинку для дітей протягом оздоровчої кампанії 2019 року досліджено:</a:t>
            </a:r>
            <a:endParaRPr lang="ru-RU" sz="2800" b="1" dirty="0">
              <a:solidFill>
                <a:schemeClr val="accent1">
                  <a:lumMod val="50000"/>
                </a:schemeClr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7192172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/>
          </p:cNvSpPr>
          <p:nvPr>
            <p:ph type="title"/>
          </p:nvPr>
        </p:nvSpPr>
        <p:spPr>
          <a:xfrm>
            <a:off x="611560" y="404664"/>
            <a:ext cx="8229600" cy="1008063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uk-UA" sz="2800" b="1" dirty="0" smtClean="0">
                <a:solidFill>
                  <a:schemeClr val="accent1">
                    <a:lumMod val="50000"/>
                  </a:schemeClr>
                </a:solidFill>
                <a:latin typeface="Constantia" pitchFamily="18" charset="0"/>
              </a:rPr>
              <a:t>Проблеми матеріально – технічної бази закладів оздоровлення та відпочинку Запорізької області</a:t>
            </a:r>
            <a:endParaRPr lang="ru-RU" sz="2800" b="1" dirty="0" smtClean="0">
              <a:solidFill>
                <a:schemeClr val="accent1">
                  <a:lumMod val="50000"/>
                </a:schemeClr>
              </a:solidFill>
              <a:latin typeface="Constantia" pitchFamily="18" charset="0"/>
            </a:endParaRPr>
          </a:p>
        </p:txBody>
      </p:sp>
      <p:sp>
        <p:nvSpPr>
          <p:cNvPr id="24579" name="Rectangle 3"/>
          <p:cNvSpPr>
            <a:spLocks noGrp="1"/>
          </p:cNvSpPr>
          <p:nvPr>
            <p:ph type="body" idx="1"/>
          </p:nvPr>
        </p:nvSpPr>
        <p:spPr>
          <a:xfrm>
            <a:off x="457200" y="1988840"/>
            <a:ext cx="8229600" cy="4335760"/>
          </a:xfrm>
          <a:noFill/>
        </p:spPr>
        <p:txBody>
          <a:bodyPr/>
          <a:lstStyle/>
          <a:p>
            <a:pPr algn="just" eaLnBrk="1" hangingPunct="1">
              <a:lnSpc>
                <a:spcPct val="90000"/>
              </a:lnSpc>
            </a:pPr>
            <a:r>
              <a:rPr lang="uk-UA" sz="2400" b="1" dirty="0" smtClean="0"/>
              <a:t>відсутність централізованого або локального каналізування;</a:t>
            </a:r>
          </a:p>
          <a:p>
            <a:pPr algn="just" eaLnBrk="1" hangingPunct="1">
              <a:lnSpc>
                <a:spcPct val="90000"/>
              </a:lnSpc>
            </a:pPr>
            <a:r>
              <a:rPr lang="uk-UA" sz="2400" b="1" dirty="0" smtClean="0"/>
              <a:t>відсутність централізованого водопостачання;</a:t>
            </a:r>
          </a:p>
          <a:p>
            <a:pPr algn="just" eaLnBrk="1" hangingPunct="1">
              <a:lnSpc>
                <a:spcPct val="90000"/>
              </a:lnSpc>
            </a:pPr>
            <a:r>
              <a:rPr lang="uk-UA" sz="2400" b="1" dirty="0" smtClean="0"/>
              <a:t>відсутність проточного гарячого водопостачання;</a:t>
            </a:r>
          </a:p>
          <a:p>
            <a:pPr algn="just" eaLnBrk="1" hangingPunct="1">
              <a:lnSpc>
                <a:spcPct val="90000"/>
              </a:lnSpc>
            </a:pPr>
            <a:r>
              <a:rPr lang="uk-UA" sz="2400" b="1" dirty="0" smtClean="0"/>
              <a:t>недостатня укомплектованість медичними кадрами;</a:t>
            </a:r>
          </a:p>
          <a:p>
            <a:pPr algn="just" eaLnBrk="1" hangingPunct="1">
              <a:lnSpc>
                <a:spcPct val="90000"/>
              </a:lnSpc>
            </a:pPr>
            <a:r>
              <a:rPr lang="uk-UA" sz="2400" b="1" dirty="0" smtClean="0"/>
              <a:t>організація каналізування “на вигріб”;</a:t>
            </a:r>
          </a:p>
          <a:p>
            <a:pPr algn="just" eaLnBrk="1" hangingPunct="1">
              <a:lnSpc>
                <a:spcPct val="90000"/>
              </a:lnSpc>
            </a:pPr>
            <a:r>
              <a:rPr lang="uk-UA" sz="2400" b="1" dirty="0" smtClean="0"/>
              <a:t>невиконання фізіологічних норм харчування;</a:t>
            </a:r>
          </a:p>
          <a:p>
            <a:pPr algn="just" eaLnBrk="1" hangingPunct="1">
              <a:lnSpc>
                <a:spcPct val="90000"/>
              </a:lnSpc>
            </a:pPr>
            <a:r>
              <a:rPr lang="uk-UA" sz="2400" b="1" dirty="0" smtClean="0"/>
              <a:t>недотримання рекомендованих термінів оздоровчої зміни;</a:t>
            </a:r>
          </a:p>
          <a:p>
            <a:pPr eaLnBrk="1" hangingPunct="1">
              <a:lnSpc>
                <a:spcPct val="90000"/>
              </a:lnSpc>
            </a:pPr>
            <a:endParaRPr lang="uk-UA" dirty="0" smtClean="0"/>
          </a:p>
          <a:p>
            <a:pPr eaLnBrk="1" hangingPunct="1">
              <a:lnSpc>
                <a:spcPct val="90000"/>
              </a:lnSpc>
            </a:pP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18786524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260648"/>
            <a:ext cx="8229600" cy="708688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>
                <a:latin typeface="+mn-lt"/>
              </a:rPr>
              <a:t>Пропозиції щодо відкриття ДЗОВ в 2020 році</a:t>
            </a:r>
            <a:endParaRPr lang="ru-RU" sz="2800" dirty="0"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980728"/>
            <a:ext cx="9144000" cy="5877272"/>
          </a:xfrm>
        </p:spPr>
        <p:txBody>
          <a:bodyPr>
            <a:noAutofit/>
          </a:bodyPr>
          <a:lstStyle/>
          <a:p>
            <a:pPr lvl="0" algn="just">
              <a:spcBef>
                <a:spcPts val="0"/>
              </a:spcBef>
            </a:pPr>
            <a:r>
              <a:rPr lang="uk-UA" sz="1600" dirty="0" smtClean="0"/>
              <a:t>виконати </a:t>
            </a:r>
            <a:r>
              <a:rPr lang="uk-UA" sz="1600" dirty="0"/>
              <a:t>пропозиції щодо покращення матеріально-технічної бази;</a:t>
            </a:r>
            <a:endParaRPr lang="ru-RU" sz="1600" dirty="0"/>
          </a:p>
          <a:p>
            <a:pPr lvl="0" algn="just">
              <a:spcBef>
                <a:spcPts val="0"/>
              </a:spcBef>
            </a:pPr>
            <a:r>
              <a:rPr lang="uk-UA" sz="1600" dirty="0"/>
              <a:t>забезпечити дитячий заклад доброякісною питною </a:t>
            </a:r>
            <a:r>
              <a:rPr lang="uk-UA" sz="1600" dirty="0" smtClean="0"/>
              <a:t>водою;</a:t>
            </a:r>
            <a:endParaRPr lang="ru-RU" sz="1600" dirty="0"/>
          </a:p>
          <a:p>
            <a:pPr lvl="0" algn="just">
              <a:spcBef>
                <a:spcPts val="0"/>
              </a:spcBef>
            </a:pPr>
            <a:r>
              <a:rPr lang="uk-UA" sz="1600" dirty="0"/>
              <a:t>провести чистку та дезінфекцію резервуарів систем водопостачання під час проведення підготовки;</a:t>
            </a:r>
            <a:endParaRPr lang="ru-RU" sz="1600" dirty="0"/>
          </a:p>
          <a:p>
            <a:pPr lvl="0" algn="just">
              <a:spcBef>
                <a:spcPts val="0"/>
              </a:spcBef>
            </a:pPr>
            <a:r>
              <a:rPr lang="uk-UA" sz="1600" dirty="0"/>
              <a:t>укласти договори про проведення </a:t>
            </a:r>
            <a:r>
              <a:rPr lang="uk-UA" sz="1600" dirty="0" smtClean="0"/>
              <a:t>дезінфекції</a:t>
            </a:r>
            <a:r>
              <a:rPr lang="uk-UA" sz="1600" dirty="0"/>
              <a:t>, </a:t>
            </a:r>
            <a:r>
              <a:rPr lang="uk-UA" sz="1600" dirty="0" smtClean="0"/>
              <a:t>дезінсекції</a:t>
            </a:r>
            <a:r>
              <a:rPr lang="uk-UA" sz="1600" dirty="0"/>
              <a:t>, дератизації та вивіз твердих побутових відходів;</a:t>
            </a:r>
            <a:endParaRPr lang="ru-RU" sz="1600" dirty="0"/>
          </a:p>
          <a:p>
            <a:pPr lvl="0" algn="just">
              <a:spcBef>
                <a:spcPts val="0"/>
              </a:spcBef>
            </a:pPr>
            <a:r>
              <a:rPr lang="uk-UA" sz="1600" dirty="0"/>
              <a:t>дотримуватись вимог щодо наповнюваності закладу, тривалості зміни і перерви між змінами;</a:t>
            </a:r>
            <a:endParaRPr lang="ru-RU" sz="1600" dirty="0"/>
          </a:p>
          <a:p>
            <a:pPr lvl="0" algn="just">
              <a:spcBef>
                <a:spcPts val="0"/>
              </a:spcBef>
            </a:pPr>
            <a:r>
              <a:rPr lang="uk-UA" sz="1600" dirty="0"/>
              <a:t>привести у відповідність вимогам санітарного законодавства територію та місце для купання дітей;</a:t>
            </a:r>
            <a:endParaRPr lang="ru-RU" sz="1600" dirty="0"/>
          </a:p>
          <a:p>
            <a:pPr lvl="0" algn="just">
              <a:spcBef>
                <a:spcPts val="0"/>
              </a:spcBef>
            </a:pPr>
            <a:r>
              <a:rPr lang="uk-UA" sz="1600" dirty="0"/>
              <a:t>зареєструвати потужності операторів ринку харчових продуктів;</a:t>
            </a:r>
            <a:endParaRPr lang="ru-RU" sz="1600" dirty="0"/>
          </a:p>
          <a:p>
            <a:pPr lvl="0" algn="just">
              <a:spcBef>
                <a:spcPts val="0"/>
              </a:spcBef>
            </a:pPr>
            <a:r>
              <a:rPr lang="uk-UA" sz="1600" dirty="0" smtClean="0"/>
              <a:t>забезпечити безперебійне постачання якісних та безпечних харчових продуктів та продовольчої сировини;</a:t>
            </a:r>
            <a:endParaRPr lang="ru-RU" sz="1600" dirty="0" smtClean="0"/>
          </a:p>
          <a:p>
            <a:pPr lvl="0" algn="just">
              <a:spcBef>
                <a:spcPts val="0"/>
              </a:spcBef>
            </a:pPr>
            <a:r>
              <a:rPr lang="uk-UA" sz="1600" dirty="0" smtClean="0"/>
              <a:t>забезпечити </a:t>
            </a:r>
            <a:r>
              <a:rPr lang="uk-UA" sz="1600" dirty="0"/>
              <a:t>належне харчування дітей відповідно до постанови </a:t>
            </a:r>
            <a:r>
              <a:rPr lang="uk-UA" sz="1600" dirty="0" smtClean="0"/>
              <a:t>КМУ від </a:t>
            </a:r>
            <a:r>
              <a:rPr lang="uk-UA" sz="1600" dirty="0"/>
              <a:t>22.11.2004 № 1591 «Про затвердження норм харчування у навчальних і оздоровчих закладах» та спільного наказу </a:t>
            </a:r>
            <a:r>
              <a:rPr lang="uk-UA" sz="1600" dirty="0" smtClean="0"/>
              <a:t>МОЗ України </a:t>
            </a:r>
            <a:r>
              <a:rPr lang="uk-UA" sz="1600" dirty="0"/>
              <a:t>та </a:t>
            </a:r>
            <a:r>
              <a:rPr lang="uk-UA" sz="1600" dirty="0" smtClean="0"/>
              <a:t>МОН </a:t>
            </a:r>
            <a:r>
              <a:rPr lang="uk-UA" sz="1600" dirty="0"/>
              <a:t>України від 01.06.2005 № 242/329 «Про затвердження Порядку організації харчування дітей в навчальних та оздоровчих закладах»;</a:t>
            </a:r>
            <a:endParaRPr lang="ru-RU" sz="1600" dirty="0"/>
          </a:p>
          <a:p>
            <a:pPr lvl="0" algn="just">
              <a:spcBef>
                <a:spcPts val="0"/>
              </a:spcBef>
            </a:pPr>
            <a:r>
              <a:rPr lang="uk-UA" sz="1600" dirty="0"/>
              <a:t>погодити примірні двотижневі меню;</a:t>
            </a:r>
            <a:endParaRPr lang="ru-RU" sz="1600" dirty="0"/>
          </a:p>
          <a:p>
            <a:pPr lvl="0" algn="just">
              <a:spcBef>
                <a:spcPts val="0"/>
              </a:spcBef>
            </a:pPr>
            <a:r>
              <a:rPr lang="uk-UA" sz="1600" dirty="0" smtClean="0"/>
              <a:t>представити перелік постачальників харчових продуктів в заклад, скласти графіки і маршрути постачання продуктів харчування;</a:t>
            </a:r>
            <a:endParaRPr lang="ru-RU" sz="1600" dirty="0" smtClean="0"/>
          </a:p>
          <a:p>
            <a:pPr lvl="0" algn="just">
              <a:spcBef>
                <a:spcPts val="0"/>
              </a:spcBef>
            </a:pPr>
            <a:r>
              <a:rPr lang="uk-UA" sz="1600" dirty="0" smtClean="0"/>
              <a:t>виконати </a:t>
            </a:r>
            <a:r>
              <a:rPr lang="uk-UA" sz="1600" dirty="0"/>
              <a:t>заходи щодо профілактики виникнення гострих кишкових інфекцій, харчових отруєнь, отруєнь грибами та дикорослими рослинами, хімічними речовинами, а також дитячого травматизму;</a:t>
            </a:r>
            <a:endParaRPr lang="ru-RU" sz="1600" dirty="0"/>
          </a:p>
          <a:p>
            <a:pPr lvl="0" algn="just">
              <a:spcBef>
                <a:spcPts val="0"/>
              </a:spcBef>
            </a:pPr>
            <a:r>
              <a:rPr lang="uk-UA" sz="1600" dirty="0"/>
              <a:t>забезпечити своєчасне і якісне проведення профілактичних медичних оглядів та гігієнічного навчання персоналу </a:t>
            </a:r>
            <a:r>
              <a:rPr lang="uk-UA" sz="1600" dirty="0" smtClean="0"/>
              <a:t>закладів</a:t>
            </a:r>
            <a:r>
              <a:rPr lang="uk-UA" sz="1600" dirty="0"/>
              <a:t>.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275063292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285750" y="2636912"/>
            <a:ext cx="8858250" cy="930974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uk-UA" sz="4000" b="1" i="1" dirty="0" smtClean="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ДЯКУЮ ЗА УВАГУ!</a:t>
            </a:r>
            <a:endParaRPr lang="ru-RU" sz="4000" b="1" i="1" dirty="0" smtClean="0">
              <a:solidFill>
                <a:schemeClr val="accent1">
                  <a:lumMod val="50000"/>
                </a:schemeClr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340768"/>
          </a:xfrm>
        </p:spPr>
        <p:txBody>
          <a:bodyPr/>
          <a:lstStyle/>
          <a:p>
            <a:pPr algn="ctr">
              <a:lnSpc>
                <a:spcPct val="100000"/>
              </a:lnSpc>
            </a:pPr>
            <a:r>
              <a:rPr lang="uk-UA" sz="2800" b="1" dirty="0">
                <a:solidFill>
                  <a:schemeClr val="accent1">
                    <a:lumMod val="50000"/>
                  </a:schemeClr>
                </a:solidFill>
                <a:effectLst/>
                <a:latin typeface="+mn-lt"/>
              </a:rPr>
              <a:t>Динаміка захворюваності на ботулізм </a:t>
            </a:r>
            <a:r>
              <a:rPr lang="uk-UA" sz="2800" b="1" dirty="0" smtClean="0">
                <a:solidFill>
                  <a:schemeClr val="accent1">
                    <a:lumMod val="50000"/>
                  </a:schemeClr>
                </a:solidFill>
                <a:effectLst/>
                <a:latin typeface="+mn-lt"/>
              </a:rPr>
              <a:t/>
            </a:r>
            <a:br>
              <a:rPr lang="uk-UA" sz="2800" b="1" dirty="0" smtClean="0">
                <a:solidFill>
                  <a:schemeClr val="accent1">
                    <a:lumMod val="50000"/>
                  </a:schemeClr>
                </a:solidFill>
                <a:effectLst/>
                <a:latin typeface="+mn-lt"/>
              </a:rPr>
            </a:br>
            <a:r>
              <a:rPr lang="uk-UA" sz="2800" b="1" dirty="0" smtClean="0">
                <a:solidFill>
                  <a:schemeClr val="accent1">
                    <a:lumMod val="50000"/>
                  </a:schemeClr>
                </a:solidFill>
                <a:effectLst/>
                <a:latin typeface="+mn-lt"/>
              </a:rPr>
              <a:t>в </a:t>
            </a:r>
            <a:r>
              <a:rPr lang="uk-UA" sz="2800" b="1" dirty="0">
                <a:solidFill>
                  <a:schemeClr val="accent1">
                    <a:lumMod val="50000"/>
                  </a:schemeClr>
                </a:solidFill>
                <a:effectLst/>
                <a:latin typeface="+mn-lt"/>
              </a:rPr>
              <a:t>Запорізькій </a:t>
            </a:r>
            <a:r>
              <a:rPr lang="uk-UA" sz="2800" b="1" dirty="0" smtClean="0">
                <a:solidFill>
                  <a:schemeClr val="accent1">
                    <a:lumMod val="50000"/>
                  </a:schemeClr>
                </a:solidFill>
                <a:effectLst/>
                <a:latin typeface="+mn-lt"/>
              </a:rPr>
              <a:t>області</a:t>
            </a:r>
            <a:endParaRPr lang="ru-RU" sz="2800" b="1" dirty="0">
              <a:solidFill>
                <a:schemeClr val="accent1">
                  <a:lumMod val="50000"/>
                </a:schemeClr>
              </a:solidFill>
              <a:effectLst/>
              <a:latin typeface="+mn-lt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87797653"/>
              </p:ext>
            </p:extLst>
          </p:nvPr>
        </p:nvGraphicFramePr>
        <p:xfrm>
          <a:off x="467544" y="1484784"/>
          <a:ext cx="8229600" cy="51020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10513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268760"/>
          </a:xfrm>
        </p:spPr>
        <p:txBody>
          <a:bodyPr/>
          <a:lstStyle/>
          <a:p>
            <a:pPr algn="ctr">
              <a:lnSpc>
                <a:spcPct val="100000"/>
              </a:lnSpc>
            </a:pPr>
            <a:r>
              <a:rPr lang="uk-UA" sz="2800" b="1" dirty="0">
                <a:solidFill>
                  <a:schemeClr val="accent1">
                    <a:lumMod val="50000"/>
                  </a:schemeClr>
                </a:solidFill>
                <a:effectLst/>
                <a:latin typeface="+mn-lt"/>
              </a:rPr>
              <a:t>Динаміка </a:t>
            </a:r>
            <a:r>
              <a:rPr lang="uk-UA" sz="2800" b="1" dirty="0" smtClean="0">
                <a:solidFill>
                  <a:schemeClr val="accent1">
                    <a:lumMod val="50000"/>
                  </a:schemeClr>
                </a:solidFill>
                <a:effectLst/>
                <a:latin typeface="+mn-lt"/>
              </a:rPr>
              <a:t>отруєння </a:t>
            </a:r>
            <a:r>
              <a:rPr lang="uk-UA" sz="2800" b="1" dirty="0">
                <a:solidFill>
                  <a:schemeClr val="accent1">
                    <a:lumMod val="50000"/>
                  </a:schemeClr>
                </a:solidFill>
                <a:effectLst/>
                <a:latin typeface="+mn-lt"/>
              </a:rPr>
              <a:t>грибами </a:t>
            </a:r>
            <a:r>
              <a:rPr lang="uk-UA" sz="2800" b="1" dirty="0" smtClean="0">
                <a:solidFill>
                  <a:schemeClr val="accent1">
                    <a:lumMod val="50000"/>
                  </a:schemeClr>
                </a:solidFill>
                <a:effectLst/>
                <a:latin typeface="+mn-lt"/>
              </a:rPr>
              <a:t/>
            </a:r>
            <a:br>
              <a:rPr lang="uk-UA" sz="2800" b="1" dirty="0" smtClean="0">
                <a:solidFill>
                  <a:schemeClr val="accent1">
                    <a:lumMod val="50000"/>
                  </a:schemeClr>
                </a:solidFill>
                <a:effectLst/>
                <a:latin typeface="+mn-lt"/>
              </a:rPr>
            </a:br>
            <a:r>
              <a:rPr lang="uk-UA" sz="2800" b="1" dirty="0" smtClean="0">
                <a:solidFill>
                  <a:schemeClr val="accent1">
                    <a:lumMod val="50000"/>
                  </a:schemeClr>
                </a:solidFill>
                <a:effectLst/>
                <a:latin typeface="+mn-lt"/>
              </a:rPr>
              <a:t>в </a:t>
            </a:r>
            <a:r>
              <a:rPr lang="uk-UA" sz="2800" b="1" dirty="0">
                <a:solidFill>
                  <a:schemeClr val="accent1">
                    <a:lumMod val="50000"/>
                  </a:schemeClr>
                </a:solidFill>
                <a:effectLst/>
                <a:latin typeface="+mn-lt"/>
              </a:rPr>
              <a:t>Запорізькій області</a:t>
            </a:r>
            <a:endParaRPr lang="ru-RU" sz="2800" dirty="0">
              <a:solidFill>
                <a:schemeClr val="accent1">
                  <a:lumMod val="50000"/>
                </a:schemeClr>
              </a:solidFill>
              <a:effectLst/>
              <a:latin typeface="+mn-lt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01787615"/>
              </p:ext>
            </p:extLst>
          </p:nvPr>
        </p:nvGraphicFramePr>
        <p:xfrm>
          <a:off x="539552" y="1484784"/>
          <a:ext cx="8229600" cy="49580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0053788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8229600" cy="1152128"/>
          </a:xfrm>
        </p:spPr>
        <p:txBody>
          <a:bodyPr/>
          <a:lstStyle/>
          <a:p>
            <a:pPr algn="ctr">
              <a:lnSpc>
                <a:spcPct val="100000"/>
              </a:lnSpc>
            </a:pPr>
            <a:r>
              <a:rPr lang="uk-UA" sz="2800" b="1" dirty="0">
                <a:solidFill>
                  <a:schemeClr val="accent1">
                    <a:lumMod val="50000"/>
                  </a:schemeClr>
                </a:solidFill>
                <a:effectLst/>
                <a:latin typeface="+mn-lt"/>
              </a:rPr>
              <a:t>Динаміка захворюваності на гострі кишкові інфекції в Запорізькій області</a:t>
            </a:r>
            <a:endParaRPr lang="ru-RU" sz="2800" dirty="0">
              <a:solidFill>
                <a:schemeClr val="accent1">
                  <a:lumMod val="50000"/>
                </a:schemeClr>
              </a:solidFill>
              <a:effectLst/>
              <a:latin typeface="+mn-lt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5506556"/>
              </p:ext>
            </p:extLst>
          </p:nvPr>
        </p:nvGraphicFramePr>
        <p:xfrm>
          <a:off x="467544" y="1628800"/>
          <a:ext cx="8229600" cy="49580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7683412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8229600" cy="979512"/>
          </a:xfrm>
        </p:spPr>
        <p:txBody>
          <a:bodyPr/>
          <a:lstStyle/>
          <a:p>
            <a:pPr algn="ctr">
              <a:lnSpc>
                <a:spcPct val="100000"/>
              </a:lnSpc>
            </a:pPr>
            <a:r>
              <a:rPr lang="uk-UA" sz="2400" b="1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Організаційна та </a:t>
            </a:r>
            <a:r>
              <a:rPr lang="uk-UA" sz="2400" b="1" dirty="0" smtClean="0">
                <a:solidFill>
                  <a:schemeClr val="accent1">
                    <a:lumMod val="50000"/>
                  </a:schemeClr>
                </a:solidFill>
                <a:effectLst/>
                <a:latin typeface="+mn-lt"/>
              </a:rPr>
              <a:t>санітарно-просвітня робота з питань оздоровлення та відпочинку дітей</a:t>
            </a:r>
            <a:endParaRPr lang="ru-RU" sz="2400" b="1" dirty="0">
              <a:solidFill>
                <a:schemeClr val="accent1">
                  <a:lumMod val="50000"/>
                </a:schemeClr>
              </a:solidFill>
              <a:effectLst/>
              <a:latin typeface="+mn-lt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424772" y="2996952"/>
            <a:ext cx="8419644" cy="1008112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 smtClean="0">
                <a:solidFill>
                  <a:schemeClr val="tx1"/>
                </a:solidFill>
              </a:rPr>
              <a:t>Спільно </a:t>
            </a:r>
            <a:r>
              <a:rPr lang="uk-UA" b="1" dirty="0">
                <a:solidFill>
                  <a:schemeClr val="tx1"/>
                </a:solidFill>
              </a:rPr>
              <a:t>з управліннями охорони здоров'я, освіти і науки, у справах сім'ї і молоді </a:t>
            </a:r>
            <a:r>
              <a:rPr lang="uk-UA" b="1" dirty="0" smtClean="0">
                <a:solidFill>
                  <a:schemeClr val="tx1"/>
                </a:solidFill>
              </a:rPr>
              <a:t>проведено: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527796" y="4184212"/>
            <a:ext cx="2016224" cy="648072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b="1" dirty="0">
                <a:solidFill>
                  <a:srgbClr val="FF0000"/>
                </a:solidFill>
              </a:rPr>
              <a:t>35</a:t>
            </a:r>
            <a:r>
              <a:rPr lang="uk-UA" b="1" dirty="0">
                <a:solidFill>
                  <a:schemeClr val="tx1"/>
                </a:solidFill>
              </a:rPr>
              <a:t> нарад</a:t>
            </a:r>
            <a:endParaRPr lang="ru-RU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3524703" y="4193449"/>
            <a:ext cx="2088232" cy="648072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b="1" dirty="0">
                <a:solidFill>
                  <a:srgbClr val="FF0000"/>
                </a:solidFill>
              </a:rPr>
              <a:t>16</a:t>
            </a:r>
            <a:r>
              <a:rPr lang="uk-UA" b="1" dirty="0">
                <a:solidFill>
                  <a:schemeClr val="tx1"/>
                </a:solidFill>
              </a:rPr>
              <a:t> семінарів </a:t>
            </a:r>
            <a:endParaRPr lang="ru-RU" dirty="0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6588224" y="4221088"/>
            <a:ext cx="1872208" cy="648072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b="1" dirty="0">
                <a:solidFill>
                  <a:srgbClr val="FF0000"/>
                </a:solidFill>
              </a:rPr>
              <a:t>1</a:t>
            </a:r>
            <a:r>
              <a:rPr lang="uk-UA" b="1" dirty="0">
                <a:solidFill>
                  <a:schemeClr val="tx1"/>
                </a:solidFill>
              </a:rPr>
              <a:t> колегія</a:t>
            </a:r>
            <a:endParaRPr lang="ru-RU" dirty="0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527796" y="1268760"/>
            <a:ext cx="8316619" cy="432048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 smtClean="0">
                <a:solidFill>
                  <a:schemeClr val="tx1"/>
                </a:solidFill>
              </a:rPr>
              <a:t>Підготовлено та проведено: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503853" y="1916832"/>
            <a:ext cx="1359679" cy="79208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b="1" dirty="0">
                <a:solidFill>
                  <a:srgbClr val="FF0000"/>
                </a:solidFill>
              </a:rPr>
              <a:t>4</a:t>
            </a:r>
            <a:r>
              <a:rPr lang="uk-UA" b="1" dirty="0">
                <a:solidFill>
                  <a:schemeClr val="tx1"/>
                </a:solidFill>
              </a:rPr>
              <a:t> лекції</a:t>
            </a:r>
            <a:endParaRPr lang="ru-RU" dirty="0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2078716" y="1916831"/>
            <a:ext cx="1296144" cy="792087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b="1" dirty="0">
                <a:solidFill>
                  <a:srgbClr val="FF0000"/>
                </a:solidFill>
              </a:rPr>
              <a:t>400</a:t>
            </a:r>
            <a:r>
              <a:rPr lang="uk-UA" b="1" dirty="0">
                <a:solidFill>
                  <a:schemeClr val="tx1"/>
                </a:solidFill>
              </a:rPr>
              <a:t> </a:t>
            </a:r>
            <a:r>
              <a:rPr lang="uk-UA" b="1" dirty="0" smtClean="0">
                <a:solidFill>
                  <a:schemeClr val="tx1"/>
                </a:solidFill>
              </a:rPr>
              <a:t>бесід</a:t>
            </a:r>
            <a:endParaRPr lang="ru-RU" dirty="0"/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3491880" y="1932321"/>
            <a:ext cx="1512168" cy="77659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b="1" dirty="0">
                <a:solidFill>
                  <a:srgbClr val="FF0000"/>
                </a:solidFill>
              </a:rPr>
              <a:t>49</a:t>
            </a:r>
            <a:r>
              <a:rPr lang="uk-UA" b="1" dirty="0">
                <a:solidFill>
                  <a:schemeClr val="tx1"/>
                </a:solidFill>
              </a:rPr>
              <a:t> статей до преси</a:t>
            </a:r>
            <a:endParaRPr lang="ru-RU" dirty="0"/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5148064" y="1961219"/>
            <a:ext cx="1728192" cy="747699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b="1" dirty="0">
                <a:solidFill>
                  <a:srgbClr val="FF0000"/>
                </a:solidFill>
              </a:rPr>
              <a:t>10</a:t>
            </a:r>
            <a:r>
              <a:rPr lang="uk-UA" b="1" dirty="0">
                <a:solidFill>
                  <a:schemeClr val="tx1"/>
                </a:solidFill>
              </a:rPr>
              <a:t> виступів на радіо </a:t>
            </a:r>
            <a:endParaRPr lang="ru-RU" dirty="0"/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7094086" y="1945856"/>
            <a:ext cx="1752136" cy="763062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b="1" dirty="0">
                <a:solidFill>
                  <a:srgbClr val="FF0000"/>
                </a:solidFill>
              </a:rPr>
              <a:t>1</a:t>
            </a:r>
            <a:r>
              <a:rPr lang="uk-UA" b="1" dirty="0">
                <a:solidFill>
                  <a:schemeClr val="tx1"/>
                </a:solidFill>
              </a:rPr>
              <a:t> на телебаченні</a:t>
            </a:r>
            <a:endParaRPr lang="ru-RU" dirty="0"/>
          </a:p>
        </p:txBody>
      </p:sp>
      <p:sp>
        <p:nvSpPr>
          <p:cNvPr id="15" name="Стрелка вниз 14"/>
          <p:cNvSpPr/>
          <p:nvPr/>
        </p:nvSpPr>
        <p:spPr>
          <a:xfrm>
            <a:off x="1043608" y="1700808"/>
            <a:ext cx="140084" cy="19802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Стрелка вниз 15"/>
          <p:cNvSpPr/>
          <p:nvPr/>
        </p:nvSpPr>
        <p:spPr>
          <a:xfrm>
            <a:off x="2726788" y="1700808"/>
            <a:ext cx="117020" cy="21602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Стрелка вниз 16"/>
          <p:cNvSpPr/>
          <p:nvPr/>
        </p:nvSpPr>
        <p:spPr>
          <a:xfrm>
            <a:off x="4130944" y="1716298"/>
            <a:ext cx="117020" cy="21602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Стрелка вниз 17"/>
          <p:cNvSpPr/>
          <p:nvPr/>
        </p:nvSpPr>
        <p:spPr>
          <a:xfrm>
            <a:off x="5953650" y="1745196"/>
            <a:ext cx="117020" cy="21602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Стрелка вниз 18"/>
          <p:cNvSpPr/>
          <p:nvPr/>
        </p:nvSpPr>
        <p:spPr>
          <a:xfrm>
            <a:off x="7968348" y="1729833"/>
            <a:ext cx="117020" cy="21602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509501" y="5085184"/>
            <a:ext cx="8419644" cy="360040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 smtClean="0">
                <a:solidFill>
                  <a:schemeClr val="tx1"/>
                </a:solidFill>
              </a:rPr>
              <a:t>за результатами яких підготовлено: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1535908" y="5733256"/>
            <a:ext cx="2328327" cy="648072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b="1" dirty="0" smtClean="0">
                <a:solidFill>
                  <a:srgbClr val="FF0000"/>
                </a:solidFill>
              </a:rPr>
              <a:t>11</a:t>
            </a:r>
            <a:r>
              <a:rPr lang="uk-UA" b="1" dirty="0" smtClean="0">
                <a:solidFill>
                  <a:schemeClr val="tx1"/>
                </a:solidFill>
              </a:rPr>
              <a:t> наказів</a:t>
            </a:r>
            <a:endParaRPr lang="ru-RU" dirty="0"/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5095432" y="5716443"/>
            <a:ext cx="2578790" cy="648072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b="1" dirty="0" smtClean="0">
                <a:solidFill>
                  <a:srgbClr val="FF0000"/>
                </a:solidFill>
              </a:rPr>
              <a:t>31</a:t>
            </a:r>
            <a:r>
              <a:rPr lang="uk-UA" b="1" dirty="0" smtClean="0">
                <a:solidFill>
                  <a:schemeClr val="tx1"/>
                </a:solidFill>
              </a:rPr>
              <a:t> розпорядження</a:t>
            </a:r>
            <a:endParaRPr lang="ru-RU" dirty="0"/>
          </a:p>
        </p:txBody>
      </p:sp>
      <p:sp>
        <p:nvSpPr>
          <p:cNvPr id="23" name="Стрелка вниз 22"/>
          <p:cNvSpPr/>
          <p:nvPr/>
        </p:nvSpPr>
        <p:spPr>
          <a:xfrm>
            <a:off x="1475656" y="4005064"/>
            <a:ext cx="144016" cy="17914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Стрелка вниз 23"/>
          <p:cNvSpPr/>
          <p:nvPr/>
        </p:nvSpPr>
        <p:spPr>
          <a:xfrm>
            <a:off x="4443849" y="4021778"/>
            <a:ext cx="144016" cy="17914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Стрелка вниз 24"/>
          <p:cNvSpPr/>
          <p:nvPr/>
        </p:nvSpPr>
        <p:spPr>
          <a:xfrm>
            <a:off x="7452320" y="4041940"/>
            <a:ext cx="144016" cy="17914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Стрелка вниз 25"/>
          <p:cNvSpPr/>
          <p:nvPr/>
        </p:nvSpPr>
        <p:spPr>
          <a:xfrm>
            <a:off x="2544020" y="5445224"/>
            <a:ext cx="299788" cy="28803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Стрелка вниз 26"/>
          <p:cNvSpPr/>
          <p:nvPr/>
        </p:nvSpPr>
        <p:spPr>
          <a:xfrm>
            <a:off x="6234933" y="5445224"/>
            <a:ext cx="299788" cy="28803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31846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Заголовок 1"/>
          <p:cNvSpPr>
            <a:spLocks noGrp="1"/>
          </p:cNvSpPr>
          <p:nvPr>
            <p:ph type="title"/>
          </p:nvPr>
        </p:nvSpPr>
        <p:spPr>
          <a:xfrm>
            <a:off x="611560" y="548680"/>
            <a:ext cx="8229600" cy="792088"/>
          </a:xfrm>
          <a:noFill/>
        </p:spPr>
        <p:txBody>
          <a:bodyPr>
            <a:noAutofit/>
          </a:bodyPr>
          <a:lstStyle/>
          <a:p>
            <a:pPr algn="ctr"/>
            <a:r>
              <a:rPr lang="uk-UA" sz="2400" b="1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Ефективність проведених заходів  з досягнення оздоровчого ефекту </a:t>
            </a:r>
            <a:endParaRPr lang="ru-RU" sz="2400" b="1" dirty="0" smtClean="0">
              <a:solidFill>
                <a:schemeClr val="accent1">
                  <a:lumMod val="50000"/>
                </a:schemeClr>
              </a:solidFill>
              <a:latin typeface="+mn-lt"/>
            </a:endParaRP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20742170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6881310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792088"/>
          </a:xfrm>
        </p:spPr>
        <p:txBody>
          <a:bodyPr/>
          <a:lstStyle/>
          <a:p>
            <a:pPr algn="ctr">
              <a:lnSpc>
                <a:spcPct val="100000"/>
              </a:lnSpc>
            </a:pPr>
            <a:r>
              <a:rPr lang="uk-UA" sz="2400" b="1" dirty="0">
                <a:solidFill>
                  <a:schemeClr val="accent1">
                    <a:lumMod val="50000"/>
                  </a:schemeClr>
                </a:solidFill>
                <a:effectLst/>
                <a:latin typeface="+mn-lt"/>
              </a:rPr>
              <a:t>Нормативно-правові документи для забезпечення </a:t>
            </a:r>
            <a:r>
              <a:rPr lang="ru-RU" sz="2400" b="1" dirty="0">
                <a:solidFill>
                  <a:schemeClr val="accent1">
                    <a:lumMod val="50000"/>
                  </a:schemeClr>
                </a:solidFill>
                <a:effectLst/>
                <a:latin typeface="+mn-lt"/>
              </a:rPr>
              <a:t/>
            </a:r>
            <a:br>
              <a:rPr lang="ru-RU" sz="2400" b="1" dirty="0">
                <a:solidFill>
                  <a:schemeClr val="accent1">
                    <a:lumMod val="50000"/>
                  </a:schemeClr>
                </a:solidFill>
                <a:effectLst/>
                <a:latin typeface="+mn-lt"/>
              </a:rPr>
            </a:br>
            <a:r>
              <a:rPr lang="uk-UA" sz="2400" b="1" dirty="0">
                <a:solidFill>
                  <a:schemeClr val="accent1">
                    <a:lumMod val="50000"/>
                  </a:schemeClr>
                </a:solidFill>
                <a:effectLst/>
                <a:latin typeface="+mn-lt"/>
              </a:rPr>
              <a:t>оздоровлення та відпочинку </a:t>
            </a:r>
            <a:r>
              <a:rPr lang="uk-UA" sz="2400" b="1" dirty="0" smtClean="0">
                <a:solidFill>
                  <a:schemeClr val="accent1">
                    <a:lumMod val="50000"/>
                  </a:schemeClr>
                </a:solidFill>
                <a:effectLst/>
                <a:latin typeface="+mn-lt"/>
              </a:rPr>
              <a:t>дітей</a:t>
            </a:r>
            <a:endParaRPr lang="ru-RU" sz="2400" b="1" dirty="0">
              <a:solidFill>
                <a:schemeClr val="accent1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467544" y="1124744"/>
            <a:ext cx="8229600" cy="5472608"/>
          </a:xfrm>
          <a:noFill/>
        </p:spPr>
        <p:txBody>
          <a:bodyPr>
            <a:normAutofit fontScale="62500" lnSpcReduction="20000"/>
          </a:bodyPr>
          <a:lstStyle/>
          <a:p>
            <a:pPr marL="0" indent="0" algn="ctr">
              <a:buNone/>
            </a:pPr>
            <a:r>
              <a:rPr lang="uk-UA" sz="3000" b="1" dirty="0">
                <a:solidFill>
                  <a:srgbClr val="FF0000"/>
                </a:solidFill>
              </a:rPr>
              <a:t>Закони України</a:t>
            </a:r>
            <a:endParaRPr lang="ru-RU" sz="3000" b="1" dirty="0">
              <a:solidFill>
                <a:srgbClr val="FF0000"/>
              </a:solidFill>
            </a:endParaRPr>
          </a:p>
          <a:p>
            <a:pPr lvl="0" algn="just"/>
            <a:r>
              <a:rPr lang="uk-UA" sz="3000" b="1" dirty="0">
                <a:solidFill>
                  <a:schemeClr val="tx1"/>
                </a:solidFill>
              </a:rPr>
              <a:t>від 04.09.2008 № 375-</a:t>
            </a:r>
            <a:r>
              <a:rPr lang="ru-RU" sz="3000" b="1" dirty="0">
                <a:solidFill>
                  <a:schemeClr val="tx1"/>
                </a:solidFill>
              </a:rPr>
              <a:t>VI</a:t>
            </a:r>
            <a:r>
              <a:rPr lang="uk-UA" sz="3000" b="1" dirty="0">
                <a:solidFill>
                  <a:schemeClr val="tx1"/>
                </a:solidFill>
              </a:rPr>
              <a:t> «Про оздоровлення та відпочинок дітей»,</a:t>
            </a:r>
            <a:endParaRPr lang="ru-RU" sz="3000" b="1" dirty="0">
              <a:solidFill>
                <a:schemeClr val="tx1"/>
              </a:solidFill>
            </a:endParaRPr>
          </a:p>
          <a:p>
            <a:pPr lvl="0" algn="just"/>
            <a:r>
              <a:rPr lang="uk-UA" sz="3000" b="1" dirty="0">
                <a:solidFill>
                  <a:schemeClr val="tx1"/>
                </a:solidFill>
              </a:rPr>
              <a:t>від 24.02.1994 № 4004-</a:t>
            </a:r>
            <a:r>
              <a:rPr lang="en-US" sz="3000" b="1" dirty="0">
                <a:solidFill>
                  <a:schemeClr val="tx1"/>
                </a:solidFill>
              </a:rPr>
              <a:t>XII</a:t>
            </a:r>
            <a:r>
              <a:rPr lang="uk-UA" sz="3000" b="1" dirty="0">
                <a:solidFill>
                  <a:schemeClr val="tx1"/>
                </a:solidFill>
              </a:rPr>
              <a:t> Про забезпечення санітарного і епідемічного благополуччя населення», </a:t>
            </a:r>
            <a:endParaRPr lang="ru-RU" sz="3000" b="1" dirty="0">
              <a:solidFill>
                <a:schemeClr val="tx1"/>
              </a:solidFill>
            </a:endParaRPr>
          </a:p>
          <a:p>
            <a:pPr lvl="0" algn="just"/>
            <a:r>
              <a:rPr lang="uk-UA" sz="3000" b="1" dirty="0">
                <a:solidFill>
                  <a:schemeClr val="tx1"/>
                </a:solidFill>
              </a:rPr>
              <a:t>від 06.04.2000 </a:t>
            </a:r>
            <a:r>
              <a:rPr lang="ru-RU" sz="3000" b="1" dirty="0">
                <a:solidFill>
                  <a:schemeClr val="tx1"/>
                </a:solidFill>
              </a:rPr>
              <a:t>N</a:t>
            </a:r>
            <a:r>
              <a:rPr lang="uk-UA" sz="3000" b="1" dirty="0">
                <a:solidFill>
                  <a:schemeClr val="tx1"/>
                </a:solidFill>
              </a:rPr>
              <a:t> 1645-</a:t>
            </a:r>
            <a:r>
              <a:rPr lang="ru-RU" sz="3000" b="1" dirty="0">
                <a:solidFill>
                  <a:schemeClr val="tx1"/>
                </a:solidFill>
              </a:rPr>
              <a:t>III</a:t>
            </a:r>
            <a:r>
              <a:rPr lang="uk-UA" sz="3000" b="1" dirty="0">
                <a:solidFill>
                  <a:schemeClr val="tx1"/>
                </a:solidFill>
              </a:rPr>
              <a:t> «Про захист населення від інфекційних хвороб», </a:t>
            </a:r>
            <a:endParaRPr lang="ru-RU" sz="3000" b="1" dirty="0">
              <a:solidFill>
                <a:schemeClr val="tx1"/>
              </a:solidFill>
            </a:endParaRPr>
          </a:p>
          <a:p>
            <a:pPr lvl="0" algn="just"/>
            <a:r>
              <a:rPr lang="uk-UA" sz="3000" b="1" dirty="0">
                <a:solidFill>
                  <a:schemeClr val="tx1"/>
                </a:solidFill>
              </a:rPr>
              <a:t>від 23.12.1997 №771/97-ВР «Про основні принципи та вимоги до безпечності харчових продуктів» зі змінами,</a:t>
            </a:r>
            <a:endParaRPr lang="ru-RU" sz="3000" b="1" dirty="0">
              <a:solidFill>
                <a:schemeClr val="tx1"/>
              </a:solidFill>
            </a:endParaRPr>
          </a:p>
          <a:p>
            <a:pPr lvl="0" algn="just"/>
            <a:r>
              <a:rPr lang="uk-UA" sz="3000" b="1" dirty="0" smtClean="0">
                <a:solidFill>
                  <a:schemeClr val="tx1"/>
                </a:solidFill>
              </a:rPr>
              <a:t>від 18.05.2017 № 2042-</a:t>
            </a:r>
            <a:r>
              <a:rPr lang="en-US" sz="3000" b="1" dirty="0" smtClean="0">
                <a:solidFill>
                  <a:schemeClr val="tx1"/>
                </a:solidFill>
              </a:rPr>
              <a:t>V</a:t>
            </a:r>
            <a:r>
              <a:rPr lang="uk-UA" sz="3000" b="1" dirty="0" smtClean="0">
                <a:solidFill>
                  <a:schemeClr val="tx1"/>
                </a:solidFill>
              </a:rPr>
              <a:t>ІІІ «</a:t>
            </a:r>
            <a:r>
              <a:rPr lang="uk-UA" sz="3000" b="1" dirty="0">
                <a:solidFill>
                  <a:schemeClr val="tx1"/>
                </a:solidFill>
              </a:rPr>
              <a:t>Про державний контроль за дотриманням законодавства про харчові продукти, корми, побічні продукти тваринного походження, здоров'я та благополуччя тварин», </a:t>
            </a:r>
            <a:endParaRPr lang="ru-RU" sz="3000" b="1" dirty="0">
              <a:solidFill>
                <a:schemeClr val="tx1"/>
              </a:solidFill>
            </a:endParaRPr>
          </a:p>
          <a:p>
            <a:pPr lvl="0" algn="just"/>
            <a:r>
              <a:rPr lang="uk-UA" sz="3000" b="1" dirty="0">
                <a:solidFill>
                  <a:schemeClr val="tx1"/>
                </a:solidFill>
              </a:rPr>
              <a:t>від 06.12.2018 № </a:t>
            </a:r>
            <a:r>
              <a:rPr lang="uk-UA" sz="3000" b="1" dirty="0" smtClean="0">
                <a:solidFill>
                  <a:schemeClr val="tx1"/>
                </a:solidFill>
              </a:rPr>
              <a:t>2639-</a:t>
            </a:r>
            <a:r>
              <a:rPr lang="en-US" sz="3000" b="1" dirty="0" smtClean="0">
                <a:solidFill>
                  <a:schemeClr val="tx1"/>
                </a:solidFill>
              </a:rPr>
              <a:t>V</a:t>
            </a:r>
            <a:r>
              <a:rPr lang="uk-UA" sz="3000" b="1" dirty="0" smtClean="0">
                <a:solidFill>
                  <a:schemeClr val="tx1"/>
                </a:solidFill>
              </a:rPr>
              <a:t>ІІІ «Про </a:t>
            </a:r>
            <a:r>
              <a:rPr lang="uk-UA" sz="3000" b="1" dirty="0">
                <a:solidFill>
                  <a:schemeClr val="tx1"/>
                </a:solidFill>
              </a:rPr>
              <a:t>інформацію для споживачів щодо харчових продуктів</a:t>
            </a:r>
            <a:r>
              <a:rPr lang="uk-UA" sz="3000" b="1" dirty="0" smtClean="0">
                <a:solidFill>
                  <a:schemeClr val="tx1"/>
                </a:solidFill>
              </a:rPr>
              <a:t>».</a:t>
            </a:r>
            <a:endParaRPr lang="ru-RU" sz="3000" b="1" dirty="0">
              <a:solidFill>
                <a:schemeClr val="tx1"/>
              </a:solidFill>
            </a:endParaRPr>
          </a:p>
          <a:p>
            <a:pPr marL="0" indent="0" algn="ctr">
              <a:buNone/>
            </a:pPr>
            <a:r>
              <a:rPr lang="uk-UA" sz="3000" b="1" dirty="0">
                <a:solidFill>
                  <a:srgbClr val="FF0000"/>
                </a:solidFill>
              </a:rPr>
              <a:t>Постанови Кабінету Міністрів України</a:t>
            </a:r>
            <a:endParaRPr lang="ru-RU" sz="3000" b="1" dirty="0">
              <a:solidFill>
                <a:srgbClr val="FF0000"/>
              </a:solidFill>
            </a:endParaRPr>
          </a:p>
          <a:p>
            <a:pPr lvl="0" algn="just"/>
            <a:r>
              <a:rPr lang="uk-UA" sz="3000" b="1" dirty="0">
                <a:solidFill>
                  <a:schemeClr val="tx1"/>
                </a:solidFill>
              </a:rPr>
              <a:t>від 28.04.2009 № 422 «Про затвердження Типового положення про дитячий заклад оздоровлення та відпочинку», </a:t>
            </a:r>
            <a:endParaRPr lang="ru-RU" sz="3000" b="1" dirty="0">
              <a:solidFill>
                <a:schemeClr val="tx1"/>
              </a:solidFill>
            </a:endParaRPr>
          </a:p>
          <a:p>
            <a:pPr lvl="0" algn="just"/>
            <a:r>
              <a:rPr lang="uk-UA" sz="3000" b="1" dirty="0">
                <a:solidFill>
                  <a:schemeClr val="tx1"/>
                </a:solidFill>
              </a:rPr>
              <a:t>від 22.11.2004 № 1591 «Про затвердження норм харчування у навчальних та оздоровчих закладах</a:t>
            </a:r>
            <a:r>
              <a:rPr lang="uk-UA" sz="3000" b="1" dirty="0" smtClean="0">
                <a:solidFill>
                  <a:schemeClr val="tx1"/>
                </a:solidFill>
              </a:rPr>
              <a:t>».</a:t>
            </a:r>
            <a:r>
              <a:rPr lang="uk-UA" sz="3000" b="1" dirty="0">
                <a:solidFill>
                  <a:schemeClr val="tx1"/>
                </a:solidFill>
              </a:rPr>
              <a:t> </a:t>
            </a:r>
            <a:endParaRPr lang="ru-RU" sz="3000" b="1" dirty="0">
              <a:solidFill>
                <a:schemeClr val="tx1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768343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792088"/>
          </a:xfrm>
        </p:spPr>
        <p:txBody>
          <a:bodyPr/>
          <a:lstStyle/>
          <a:p>
            <a:pPr algn="ctr">
              <a:lnSpc>
                <a:spcPct val="100000"/>
              </a:lnSpc>
            </a:pPr>
            <a:r>
              <a:rPr lang="uk-UA" sz="2400" b="1" dirty="0">
                <a:solidFill>
                  <a:schemeClr val="accent1">
                    <a:lumMod val="50000"/>
                  </a:schemeClr>
                </a:solidFill>
                <a:effectLst/>
                <a:latin typeface="+mn-lt"/>
              </a:rPr>
              <a:t>Нормативно-правові документи для забезпечення </a:t>
            </a:r>
            <a:r>
              <a:rPr lang="ru-RU" sz="2400" b="1" dirty="0">
                <a:solidFill>
                  <a:schemeClr val="accent1">
                    <a:lumMod val="50000"/>
                  </a:schemeClr>
                </a:solidFill>
                <a:effectLst/>
                <a:latin typeface="+mn-lt"/>
              </a:rPr>
              <a:t/>
            </a:r>
            <a:br>
              <a:rPr lang="ru-RU" sz="2400" b="1" dirty="0">
                <a:solidFill>
                  <a:schemeClr val="accent1">
                    <a:lumMod val="50000"/>
                  </a:schemeClr>
                </a:solidFill>
                <a:effectLst/>
                <a:latin typeface="+mn-lt"/>
              </a:rPr>
            </a:br>
            <a:r>
              <a:rPr lang="uk-UA" sz="2400" b="1" dirty="0">
                <a:solidFill>
                  <a:schemeClr val="accent1">
                    <a:lumMod val="50000"/>
                  </a:schemeClr>
                </a:solidFill>
                <a:effectLst/>
                <a:latin typeface="+mn-lt"/>
              </a:rPr>
              <a:t>оздоровлення та відпочинку </a:t>
            </a:r>
            <a:r>
              <a:rPr lang="uk-UA" sz="2400" b="1" dirty="0" smtClean="0">
                <a:solidFill>
                  <a:schemeClr val="accent1">
                    <a:lumMod val="50000"/>
                  </a:schemeClr>
                </a:solidFill>
                <a:effectLst/>
                <a:latin typeface="+mn-lt"/>
              </a:rPr>
              <a:t>дітей</a:t>
            </a:r>
            <a:endParaRPr lang="ru-RU" sz="2400" b="1" dirty="0">
              <a:solidFill>
                <a:schemeClr val="accent1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251520" y="1268760"/>
            <a:ext cx="8712968" cy="5256584"/>
          </a:xfrm>
          <a:noFill/>
        </p:spPr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r>
              <a:rPr lang="uk-UA" sz="2000" b="1" dirty="0">
                <a:solidFill>
                  <a:srgbClr val="FF0000"/>
                </a:solidFill>
              </a:rPr>
              <a:t>Державні санітарні норми та правила, </a:t>
            </a:r>
            <a:r>
              <a:rPr lang="uk-UA" sz="2000" b="1" dirty="0" smtClean="0">
                <a:solidFill>
                  <a:srgbClr val="FF0000"/>
                </a:solidFill>
              </a:rPr>
              <a:t>затверджені </a:t>
            </a:r>
            <a:r>
              <a:rPr lang="uk-UA" sz="2000" b="1" dirty="0">
                <a:solidFill>
                  <a:srgbClr val="FF0000"/>
                </a:solidFill>
              </a:rPr>
              <a:t>наказами МОЗ України</a:t>
            </a:r>
            <a:endParaRPr lang="ru-RU" sz="2000" dirty="0">
              <a:solidFill>
                <a:srgbClr val="FF0000"/>
              </a:solidFill>
            </a:endParaRPr>
          </a:p>
          <a:p>
            <a:pPr lvl="0" algn="just"/>
            <a:r>
              <a:rPr lang="uk-UA" sz="2000" b="1" dirty="0">
                <a:solidFill>
                  <a:schemeClr val="tx1"/>
                </a:solidFill>
              </a:rPr>
              <a:t>від 26.04.1999 </a:t>
            </a:r>
            <a:r>
              <a:rPr lang="uk-UA" sz="2000" b="1" dirty="0" err="1">
                <a:solidFill>
                  <a:schemeClr val="tx1"/>
                </a:solidFill>
              </a:rPr>
              <a:t>ДСанПіН</a:t>
            </a:r>
            <a:r>
              <a:rPr lang="uk-UA" sz="2000" b="1" dirty="0">
                <a:solidFill>
                  <a:schemeClr val="tx1"/>
                </a:solidFill>
              </a:rPr>
              <a:t> 5.5.6.23-99 «Влаштування, утримання і організація режиму діяльності дитячих оздоровчих закладів», </a:t>
            </a:r>
            <a:endParaRPr lang="ru-RU" sz="2000" b="1" dirty="0">
              <a:solidFill>
                <a:schemeClr val="tx1"/>
              </a:solidFill>
            </a:endParaRPr>
          </a:p>
          <a:p>
            <a:pPr lvl="0" algn="just"/>
            <a:r>
              <a:rPr lang="uk-UA" sz="2000" b="1" dirty="0">
                <a:solidFill>
                  <a:schemeClr val="tx1"/>
                </a:solidFill>
              </a:rPr>
              <a:t>від 07.02.2012 </a:t>
            </a:r>
            <a:r>
              <a:rPr lang="uk-UA" sz="2000" b="1" dirty="0" err="1">
                <a:solidFill>
                  <a:schemeClr val="tx1"/>
                </a:solidFill>
              </a:rPr>
              <a:t>ДСанПіН</a:t>
            </a:r>
            <a:r>
              <a:rPr lang="uk-UA" sz="2000" b="1" dirty="0">
                <a:solidFill>
                  <a:schemeClr val="tx1"/>
                </a:solidFill>
              </a:rPr>
              <a:t> № 89 «Державні санітарні правила і норми влаштування, утримання та організації режиму наметових містечок»,</a:t>
            </a:r>
            <a:endParaRPr lang="ru-RU" sz="2000" b="1" dirty="0">
              <a:solidFill>
                <a:schemeClr val="tx1"/>
              </a:solidFill>
            </a:endParaRPr>
          </a:p>
          <a:p>
            <a:pPr lvl="0" algn="just"/>
            <a:r>
              <a:rPr lang="uk-UA" sz="2000" b="1" dirty="0">
                <a:solidFill>
                  <a:schemeClr val="tx1"/>
                </a:solidFill>
              </a:rPr>
              <a:t>від 12.05.2010 </a:t>
            </a:r>
            <a:r>
              <a:rPr lang="uk-UA" sz="2000" b="1" dirty="0" err="1">
                <a:solidFill>
                  <a:schemeClr val="tx1"/>
                </a:solidFill>
              </a:rPr>
              <a:t>ДСанПіН</a:t>
            </a:r>
            <a:r>
              <a:rPr lang="uk-UA" sz="2000" b="1" dirty="0">
                <a:solidFill>
                  <a:schemeClr val="tx1"/>
                </a:solidFill>
              </a:rPr>
              <a:t> 2.2.4-171-10 «Гігієнічні вимоги до води питної, призначеної для споживання людиною», </a:t>
            </a:r>
            <a:endParaRPr lang="ru-RU" sz="2000" b="1" dirty="0">
              <a:solidFill>
                <a:schemeClr val="tx1"/>
              </a:solidFill>
            </a:endParaRPr>
          </a:p>
          <a:p>
            <a:pPr lvl="0" algn="just"/>
            <a:r>
              <a:rPr lang="uk-UA" sz="2000" b="1" dirty="0">
                <a:solidFill>
                  <a:schemeClr val="tx1"/>
                </a:solidFill>
              </a:rPr>
              <a:t>від 19.06.1996 № 172 Державні санітарні правила «Розміщення, улаштування та експлуатації оздоровчих закладів».</a:t>
            </a:r>
            <a:endParaRPr lang="ru-RU" sz="2000" b="1" dirty="0">
              <a:solidFill>
                <a:schemeClr val="tx1"/>
              </a:solidFill>
            </a:endParaRPr>
          </a:p>
          <a:p>
            <a:pPr marL="0" indent="0" algn="ctr">
              <a:buNone/>
            </a:pPr>
            <a:r>
              <a:rPr lang="uk-UA" sz="2000" b="1" dirty="0">
                <a:solidFill>
                  <a:srgbClr val="FF0000"/>
                </a:solidFill>
              </a:rPr>
              <a:t>Накази МОЗ та МОН</a:t>
            </a:r>
            <a:endParaRPr lang="ru-RU" sz="2000" dirty="0">
              <a:solidFill>
                <a:srgbClr val="FF0000"/>
              </a:solidFill>
            </a:endParaRPr>
          </a:p>
          <a:p>
            <a:pPr lvl="0" algn="just"/>
            <a:r>
              <a:rPr lang="uk-UA" sz="2000" b="1" dirty="0">
                <a:solidFill>
                  <a:schemeClr val="tx1"/>
                </a:solidFill>
              </a:rPr>
              <a:t>від 01.06.2005 № 242/329 «Порядок організації харчування дітей у навчальних та оздоровчих закладах», затверджений наказом МОЗ, МОН України; </a:t>
            </a:r>
            <a:endParaRPr lang="ru-RU" sz="2000" b="1" dirty="0">
              <a:solidFill>
                <a:schemeClr val="tx1"/>
              </a:solidFill>
            </a:endParaRPr>
          </a:p>
          <a:p>
            <a:pPr lvl="0" algn="just"/>
            <a:r>
              <a:rPr lang="uk-UA" sz="2000" b="1" dirty="0">
                <a:solidFill>
                  <a:schemeClr val="tx1"/>
                </a:solidFill>
              </a:rPr>
              <a:t>від 17.04.2006 № 298/227 «Інструкція з організації харчування дітей у дошкільних навчальних закладах», затверджена наказом МОН та МОЗ України; </a:t>
            </a:r>
            <a:endParaRPr lang="ru-RU" sz="2000" b="1" dirty="0">
              <a:solidFill>
                <a:schemeClr val="tx1"/>
              </a:solidFill>
            </a:endParaRPr>
          </a:p>
          <a:p>
            <a:pPr lvl="0" algn="just"/>
            <a:r>
              <a:rPr lang="uk-UA" sz="2000" b="1" dirty="0">
                <a:solidFill>
                  <a:schemeClr val="tx1"/>
                </a:solidFill>
              </a:rPr>
              <a:t>від 23.07.2002 № 280 «Щодо організації проведення обов’язкових профілактичних медичних оглядів працівників окремих професій, виробництв і організацій, діяльність яких пов’язана з обслуговуванням населення і може привести до поширення інфекційних хвороб» Наказ МОЗ України, </a:t>
            </a:r>
            <a:endParaRPr lang="ru-RU" sz="2000" b="1" dirty="0">
              <a:solidFill>
                <a:schemeClr val="tx1"/>
              </a:solidFill>
            </a:endParaRPr>
          </a:p>
          <a:p>
            <a:pPr lvl="0" algn="just"/>
            <a:r>
              <a:rPr lang="uk-UA" sz="2000" b="1" dirty="0">
                <a:solidFill>
                  <a:schemeClr val="tx1"/>
                </a:solidFill>
              </a:rPr>
              <a:t>від 16.04.2009 № 1254 «Про затвердження Типових штатних нормативів дитячих закладів оздоровлення та відпочинку» Наказ МОЗ України, </a:t>
            </a:r>
            <a:endParaRPr lang="ru-RU" sz="2000" b="1" dirty="0">
              <a:solidFill>
                <a:schemeClr val="tx1"/>
              </a:solidFill>
            </a:endParaRPr>
          </a:p>
          <a:p>
            <a:pPr lvl="0" algn="just"/>
            <a:r>
              <a:rPr lang="uk-UA" sz="2000" b="1" dirty="0">
                <a:solidFill>
                  <a:schemeClr val="tx1"/>
                </a:solidFill>
              </a:rPr>
              <a:t>від 02.10.2014 № 1124 «Про затвердження нормативно-правових актів, які регламентують порядок організації туристсько-краєзнавчої роботи</a:t>
            </a:r>
            <a:r>
              <a:rPr lang="uk-UA" sz="2000" b="1" dirty="0" smtClean="0">
                <a:solidFill>
                  <a:schemeClr val="tx1"/>
                </a:solidFill>
              </a:rPr>
              <a:t>».</a:t>
            </a:r>
            <a:endParaRPr lang="ru-RU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41003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908720"/>
          </a:xfrm>
        </p:spPr>
        <p:txBody>
          <a:bodyPr/>
          <a:lstStyle/>
          <a:p>
            <a:pPr algn="ctr">
              <a:lnSpc>
                <a:spcPct val="100000"/>
              </a:lnSpc>
            </a:pPr>
            <a:r>
              <a:rPr lang="uk-UA" sz="2400" b="1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Основні умови для початку роботи дитячого закладу оздоровлення та відпочинку</a:t>
            </a:r>
            <a:endParaRPr lang="ru-RU" sz="2400" dirty="0">
              <a:solidFill>
                <a:schemeClr val="accent1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340768"/>
            <a:ext cx="8712968" cy="5256584"/>
          </a:xfrm>
          <a:noFill/>
        </p:spPr>
        <p:txBody>
          <a:bodyPr>
            <a:normAutofit fontScale="70000" lnSpcReduction="20000"/>
          </a:bodyPr>
          <a:lstStyle/>
          <a:p>
            <a:pPr marL="0" indent="0" algn="ctr">
              <a:buNone/>
            </a:pPr>
            <a:r>
              <a:rPr lang="uk-UA" sz="2600" b="1" dirty="0" smtClean="0">
                <a:solidFill>
                  <a:srgbClr val="FF0000"/>
                </a:solidFill>
              </a:rPr>
              <a:t>Для </a:t>
            </a:r>
            <a:r>
              <a:rPr lang="uk-UA" sz="2600" b="1" dirty="0">
                <a:solidFill>
                  <a:srgbClr val="FF0000"/>
                </a:solidFill>
              </a:rPr>
              <a:t>початку роботи закладів оздоровлення та відпочинку необхідні:</a:t>
            </a:r>
            <a:endParaRPr lang="ru-RU" sz="2600" b="1" dirty="0">
              <a:solidFill>
                <a:srgbClr val="FF0000"/>
              </a:solidFill>
            </a:endParaRPr>
          </a:p>
          <a:p>
            <a:pPr marL="457200" lvl="0" indent="-457200" algn="just">
              <a:buFont typeface="+mj-lt"/>
              <a:buAutoNum type="arabicPeriod"/>
            </a:pPr>
            <a:r>
              <a:rPr lang="uk-UA" sz="2600" b="1" dirty="0">
                <a:solidFill>
                  <a:schemeClr val="tx1"/>
                </a:solidFill>
              </a:rPr>
              <a:t>Акт обстеження комісії за участю територіального управління Держпродспоживслужби з визначенням готовності до роботи.</a:t>
            </a:r>
            <a:endParaRPr lang="ru-RU" sz="2600" b="1" dirty="0">
              <a:solidFill>
                <a:schemeClr val="tx1"/>
              </a:solidFill>
            </a:endParaRPr>
          </a:p>
          <a:p>
            <a:pPr marL="457200" lvl="0" indent="-457200" algn="just">
              <a:buFont typeface="+mj-lt"/>
              <a:buAutoNum type="arabicPeriod"/>
            </a:pPr>
            <a:r>
              <a:rPr lang="uk-UA" sz="2600" b="1" dirty="0">
                <a:solidFill>
                  <a:schemeClr val="tx1"/>
                </a:solidFill>
              </a:rPr>
              <a:t>Погоджене з територіальним управлінням Держпродспоживслужби</a:t>
            </a:r>
            <a:endParaRPr lang="ru-RU" sz="2600" b="1" dirty="0">
              <a:solidFill>
                <a:schemeClr val="tx1"/>
              </a:solidFill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uk-UA" sz="2600" b="1" dirty="0">
                <a:solidFill>
                  <a:schemeClr val="tx1"/>
                </a:solidFill>
              </a:rPr>
              <a:t>двотижневе меню з урахуванням графіку завезення продуктів та списком постачальників.</a:t>
            </a:r>
            <a:endParaRPr lang="ru-RU" sz="2600" b="1" dirty="0">
              <a:solidFill>
                <a:schemeClr val="tx1"/>
              </a:solidFill>
            </a:endParaRPr>
          </a:p>
          <a:p>
            <a:pPr marL="457200" lvl="0" indent="-457200" algn="just">
              <a:buFont typeface="+mj-lt"/>
              <a:buAutoNum type="arabicPeriod"/>
            </a:pPr>
            <a:r>
              <a:rPr lang="uk-UA" sz="2600" b="1" dirty="0">
                <a:solidFill>
                  <a:schemeClr val="tx1"/>
                </a:solidFill>
              </a:rPr>
              <a:t>Кількість змін та їх графік.</a:t>
            </a:r>
            <a:endParaRPr lang="ru-RU" sz="2600" b="1" dirty="0">
              <a:solidFill>
                <a:schemeClr val="tx1"/>
              </a:solidFill>
            </a:endParaRPr>
          </a:p>
          <a:p>
            <a:pPr marL="457200" lvl="0" indent="-457200" algn="just">
              <a:buFont typeface="+mj-lt"/>
              <a:buAutoNum type="arabicPeriod"/>
            </a:pPr>
            <a:r>
              <a:rPr lang="uk-UA" sz="2600" b="1" dirty="0">
                <a:solidFill>
                  <a:schemeClr val="tx1"/>
                </a:solidFill>
              </a:rPr>
              <a:t>Список працівників із зазначенням посад, особові медичні книжки про проходження медогляду. </a:t>
            </a:r>
            <a:endParaRPr lang="ru-RU" sz="2600" b="1" dirty="0">
              <a:solidFill>
                <a:schemeClr val="tx1"/>
              </a:solidFill>
            </a:endParaRPr>
          </a:p>
          <a:p>
            <a:pPr marL="457200" lvl="0" indent="-457200" algn="just">
              <a:buFont typeface="+mj-lt"/>
              <a:buAutoNum type="arabicPeriod"/>
            </a:pPr>
            <a:r>
              <a:rPr lang="uk-UA" sz="2600" b="1" dirty="0">
                <a:solidFill>
                  <a:schemeClr val="tx1"/>
                </a:solidFill>
              </a:rPr>
              <a:t>Договір на водопостачання та водовідведення, в тому числі рідких нечистот.</a:t>
            </a:r>
            <a:endParaRPr lang="ru-RU" sz="2600" b="1" dirty="0">
              <a:solidFill>
                <a:schemeClr val="tx1"/>
              </a:solidFill>
            </a:endParaRPr>
          </a:p>
          <a:p>
            <a:pPr marL="457200" lvl="0" indent="-457200" algn="just">
              <a:buFont typeface="+mj-lt"/>
              <a:buAutoNum type="arabicPeriod"/>
            </a:pPr>
            <a:r>
              <a:rPr lang="uk-UA" sz="2600" b="1" dirty="0">
                <a:solidFill>
                  <a:schemeClr val="tx1"/>
                </a:solidFill>
              </a:rPr>
              <a:t>Договір на проведення дератизації, дезінсекції, дезінфекції.</a:t>
            </a:r>
            <a:endParaRPr lang="ru-RU" sz="2600" b="1" dirty="0">
              <a:solidFill>
                <a:schemeClr val="tx1"/>
              </a:solidFill>
            </a:endParaRPr>
          </a:p>
          <a:p>
            <a:pPr marL="457200" lvl="0" indent="-457200" algn="just">
              <a:buFont typeface="+mj-lt"/>
              <a:buAutoNum type="arabicPeriod"/>
            </a:pPr>
            <a:r>
              <a:rPr lang="uk-UA" sz="2600" b="1" dirty="0">
                <a:solidFill>
                  <a:schemeClr val="tx1"/>
                </a:solidFill>
              </a:rPr>
              <a:t>Договір на вивіз твердих побутових відходів.</a:t>
            </a:r>
            <a:endParaRPr lang="ru-RU" sz="2600" b="1" dirty="0">
              <a:solidFill>
                <a:schemeClr val="tx1"/>
              </a:solidFill>
            </a:endParaRPr>
          </a:p>
          <a:p>
            <a:pPr marL="457200" lvl="0" indent="-457200" algn="just">
              <a:buFont typeface="+mj-lt"/>
              <a:buAutoNum type="arabicPeriod"/>
            </a:pPr>
            <a:r>
              <a:rPr lang="uk-UA" sz="2600" b="1" dirty="0">
                <a:solidFill>
                  <a:schemeClr val="tx1"/>
                </a:solidFill>
              </a:rPr>
              <a:t>Договір на прання постільної білизни, спеціального та санітарного одягу персоналу (при відсутності в закладі пральні).</a:t>
            </a:r>
            <a:endParaRPr lang="ru-RU" sz="2600" b="1" dirty="0">
              <a:solidFill>
                <a:schemeClr val="tx1"/>
              </a:solidFill>
            </a:endParaRPr>
          </a:p>
          <a:p>
            <a:pPr marL="457200" lvl="0" indent="-457200" algn="just">
              <a:buFont typeface="+mj-lt"/>
              <a:buAutoNum type="arabicPeriod"/>
            </a:pPr>
            <a:r>
              <a:rPr lang="uk-UA" sz="2600" b="1" dirty="0">
                <a:solidFill>
                  <a:schemeClr val="tx1"/>
                </a:solidFill>
              </a:rPr>
              <a:t>Результати лабораторних досліджень питної води;  для закладів оздоровлення з наявністю басейнів - води басейнів; води з водоймища (морська, річкова); пісок пляжу. </a:t>
            </a:r>
            <a:endParaRPr lang="ru-RU" sz="2600" b="1" dirty="0">
              <a:solidFill>
                <a:schemeClr val="tx1"/>
              </a:solidFill>
            </a:endParaRPr>
          </a:p>
          <a:p>
            <a:pPr marL="457200" lvl="0" indent="-457200" algn="just">
              <a:buFont typeface="+mj-lt"/>
              <a:buAutoNum type="arabicPeriod"/>
            </a:pPr>
            <a:r>
              <a:rPr lang="uk-UA" sz="2600" b="1" dirty="0">
                <a:solidFill>
                  <a:schemeClr val="tx1"/>
                </a:solidFill>
              </a:rPr>
              <a:t>Копію державної реєстрації потужностей на яких здійснюється харчування дітей</a:t>
            </a:r>
            <a:r>
              <a:rPr lang="uk-UA" sz="2600" b="1" dirty="0" smtClean="0">
                <a:solidFill>
                  <a:schemeClr val="tx1"/>
                </a:solidFill>
              </a:rPr>
              <a:t>.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882857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Єфімова</Template>
  <TotalTime>5912</TotalTime>
  <Words>991</Words>
  <Application>Microsoft Office PowerPoint</Application>
  <PresentationFormat>Экран (4:3)</PresentationFormat>
  <Paragraphs>123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Поток</vt:lpstr>
      <vt:lpstr>                   ЗДІЙСНЕННЯ ДЕРЖАВНОГО НАГЛЯДУ ЗА ДОТРИМАННЯМ САНІТАРНОГО ЗАКОНОДАВСТВА ПРИ ОРГАНІЗАЦІЇ ОЗДОРОВЛЕННЯ ТА ВІДПОЧИНКУ ДІТЕЙ ВЛІТКУ</vt:lpstr>
      <vt:lpstr>Динаміка захворюваності на ботулізм  в Запорізькій області</vt:lpstr>
      <vt:lpstr>Динаміка отруєння грибами  в Запорізькій області</vt:lpstr>
      <vt:lpstr>Динаміка захворюваності на гострі кишкові інфекції в Запорізькій області</vt:lpstr>
      <vt:lpstr>Організаційна та санітарно-просвітня робота з питань оздоровлення та відпочинку дітей</vt:lpstr>
      <vt:lpstr>Ефективність проведених заходів  з досягнення оздоровчого ефекту </vt:lpstr>
      <vt:lpstr>Нормативно-правові документи для забезпечення  оздоровлення та відпочинку дітей</vt:lpstr>
      <vt:lpstr>Нормативно-правові документи для забезпечення  оздоровлення та відпочинку дітей</vt:lpstr>
      <vt:lpstr>Основні умови для початку роботи дитячого закладу оздоровлення та відпочинку</vt:lpstr>
      <vt:lpstr>На протязі оздоровчого сезону 2019 року досліджено:</vt:lpstr>
      <vt:lpstr>В закладах оздоровлення та відпочинку для дітей протягом оздоровчої кампанії 2019 року досліджено:</vt:lpstr>
      <vt:lpstr>Проблеми матеріально – технічної бази закладів оздоровлення та відпочинку Запорізької області</vt:lpstr>
      <vt:lpstr>Пропозиції щодо відкриття ДЗОВ в 2020 році</vt:lpstr>
      <vt:lpstr>ДЯКУЮ ЗА УВАГУ!</vt:lpstr>
    </vt:vector>
  </TitlesOfParts>
  <Company>Харьковская облСЭС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Динаміка показнику охоплення школярів гарячим харчуванням</dc:title>
  <dc:creator>OGDP</dc:creator>
  <cp:lastModifiedBy>levchik</cp:lastModifiedBy>
  <cp:revision>493</cp:revision>
  <dcterms:created xsi:type="dcterms:W3CDTF">2005-01-26T07:01:31Z</dcterms:created>
  <dcterms:modified xsi:type="dcterms:W3CDTF">2020-03-03T06:48:06Z</dcterms:modified>
</cp:coreProperties>
</file>